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358" r:id="rId2"/>
    <p:sldId id="343" r:id="rId3"/>
    <p:sldId id="359" r:id="rId4"/>
    <p:sldId id="360" r:id="rId5"/>
    <p:sldId id="256" r:id="rId6"/>
    <p:sldId id="345" r:id="rId7"/>
    <p:sldId id="261" r:id="rId8"/>
    <p:sldId id="262" r:id="rId9"/>
    <p:sldId id="350" r:id="rId10"/>
    <p:sldId id="351" r:id="rId11"/>
    <p:sldId id="266" r:id="rId12"/>
    <p:sldId id="352" r:id="rId13"/>
    <p:sldId id="268" r:id="rId14"/>
    <p:sldId id="271" r:id="rId15"/>
    <p:sldId id="269" r:id="rId16"/>
    <p:sldId id="272" r:id="rId17"/>
    <p:sldId id="270" r:id="rId18"/>
    <p:sldId id="273" r:id="rId19"/>
    <p:sldId id="275" r:id="rId20"/>
    <p:sldId id="274" r:id="rId21"/>
    <p:sldId id="346" r:id="rId22"/>
    <p:sldId id="277" r:id="rId23"/>
    <p:sldId id="278" r:id="rId24"/>
    <p:sldId id="279" r:id="rId25"/>
    <p:sldId id="280" r:id="rId26"/>
    <p:sldId id="347" r:id="rId27"/>
    <p:sldId id="331" r:id="rId28"/>
    <p:sldId id="332" r:id="rId29"/>
    <p:sldId id="333" r:id="rId30"/>
    <p:sldId id="334" r:id="rId31"/>
    <p:sldId id="335" r:id="rId32"/>
    <p:sldId id="336" r:id="rId33"/>
    <p:sldId id="337" r:id="rId34"/>
    <p:sldId id="338" r:id="rId35"/>
    <p:sldId id="348" r:id="rId36"/>
    <p:sldId id="302" r:id="rId37"/>
    <p:sldId id="341" r:id="rId38"/>
    <p:sldId id="339" r:id="rId39"/>
    <p:sldId id="354" r:id="rId40"/>
    <p:sldId id="305" r:id="rId41"/>
    <p:sldId id="304" r:id="rId42"/>
    <p:sldId id="349" r:id="rId43"/>
    <p:sldId id="355" r:id="rId44"/>
    <p:sldId id="308" r:id="rId45"/>
    <p:sldId id="356" r:id="rId46"/>
    <p:sldId id="309" r:id="rId47"/>
    <p:sldId id="357" r:id="rId48"/>
    <p:sldId id="310" r:id="rId49"/>
    <p:sldId id="311" r:id="rId50"/>
    <p:sldId id="344"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9900"/>
    <a:srgbClr val="CC3399"/>
    <a:srgbClr val="FF99CC"/>
    <a:srgbClr val="00FFFF"/>
    <a:srgbClr val="FFCC00"/>
    <a:srgbClr val="FF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21" autoAdjust="0"/>
    <p:restoredTop sz="94643" autoAdjust="0"/>
  </p:normalViewPr>
  <p:slideViewPr>
    <p:cSldViewPr>
      <p:cViewPr varScale="1">
        <p:scale>
          <a:sx n="69" d="100"/>
          <a:sy n="69" d="100"/>
        </p:scale>
        <p:origin x="129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C1C378-38F1-43EB-8BA5-253BB6448912}"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5EF1DD-4AC6-488D-BC9E-80AA1B31AE01}"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411643-AF52-4D95-A103-02EAFEA401F8}"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785A88-A70D-4CC6-8998-4ACC27E02784}"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39668D-316E-48B6-AEC2-B901DF9D865E}"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B8590D-F5B9-4872-9966-A5D9CEC0FB83}"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D1BA92-8C73-4CCA-AC3B-4F6FA99D3EF2}"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43F9B3-4B13-44F2-ACFC-3AA3B7C1E05F}"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D12534-8FE0-4044-A852-C9CD0289C15B}"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0149C3-AF26-47CC-B053-FFA57E7D2600}"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0C164A-BDB3-4C01-AE1B-475B52AF3F01}"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46D02E-0DBC-4960-BEB1-79842FCF115F}"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AFC35BD-E70D-444D-995E-5DE5050E25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0" y="609600"/>
            <a:ext cx="6096000" cy="2209800"/>
          </a:xfrm>
        </p:spPr>
        <p:txBody>
          <a:bodyPr>
            <a:normAutofit/>
          </a:bodyPr>
          <a:lstStyle/>
          <a:p>
            <a:pPr>
              <a:defRPr/>
            </a:pPr>
            <a:r>
              <a:rPr lang="en-US" sz="11500" dirty="0">
                <a:solidFill>
                  <a:srgbClr val="FFFF00"/>
                </a:solidFill>
                <a:latin typeface="Narkisim" pitchFamily="34" charset="-79"/>
                <a:cs typeface="Narkisim" pitchFamily="34" charset="-79"/>
              </a:rPr>
              <a:t>Exploring</a:t>
            </a:r>
          </a:p>
        </p:txBody>
      </p:sp>
      <p:pic>
        <p:nvPicPr>
          <p:cNvPr id="2052" name="Picture 4" descr="koran stand"/>
          <p:cNvPicPr>
            <a:picLocks noChangeAspect="1" noChangeArrowheads="1"/>
          </p:cNvPicPr>
          <p:nvPr/>
        </p:nvPicPr>
        <p:blipFill>
          <a:blip r:embed="rId2" cstate="print"/>
          <a:srcRect/>
          <a:stretch>
            <a:fillRect/>
          </a:stretch>
        </p:blipFill>
        <p:spPr bwMode="auto">
          <a:xfrm>
            <a:off x="6096000" y="228600"/>
            <a:ext cx="2693988" cy="2895600"/>
          </a:xfrm>
          <a:prstGeom prst="rect">
            <a:avLst/>
          </a:prstGeom>
          <a:noFill/>
          <a:ln w="12700">
            <a:solidFill>
              <a:srgbClr val="006600"/>
            </a:solidFill>
            <a:miter lim="800000"/>
            <a:headEnd/>
            <a:tailEnd/>
          </a:ln>
        </p:spPr>
      </p:pic>
      <p:pic>
        <p:nvPicPr>
          <p:cNvPr id="2053" name="Picture 5" descr="bible"/>
          <p:cNvPicPr>
            <a:picLocks noChangeAspect="1" noChangeArrowheads="1"/>
          </p:cNvPicPr>
          <p:nvPr/>
        </p:nvPicPr>
        <p:blipFill>
          <a:blip r:embed="rId3" cstate="print"/>
          <a:srcRect/>
          <a:stretch>
            <a:fillRect/>
          </a:stretch>
        </p:blipFill>
        <p:spPr bwMode="auto">
          <a:xfrm>
            <a:off x="6096000" y="3505200"/>
            <a:ext cx="2752725" cy="3048000"/>
          </a:xfrm>
          <a:prstGeom prst="rect">
            <a:avLst/>
          </a:prstGeom>
          <a:noFill/>
          <a:ln w="12700">
            <a:solidFill>
              <a:srgbClr val="006600"/>
            </a:solidFill>
            <a:miter lim="800000"/>
            <a:headEnd/>
            <a:tailEnd/>
          </a:ln>
        </p:spPr>
      </p:pic>
      <p:sp>
        <p:nvSpPr>
          <p:cNvPr id="6" name="Rectangle 2"/>
          <p:cNvSpPr txBox="1">
            <a:spLocks noChangeArrowheads="1"/>
          </p:cNvSpPr>
          <p:nvPr/>
        </p:nvSpPr>
        <p:spPr>
          <a:xfrm>
            <a:off x="76200" y="2057400"/>
            <a:ext cx="5943600" cy="3505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1"/>
                </a:solidFill>
                <a:uLnTx/>
                <a:uFillTx/>
                <a:latin typeface="+mj-lt"/>
                <a:ea typeface="+mj-ea"/>
                <a:cs typeface="+mj-cs"/>
              </a:rPr>
              <a:t> </a:t>
            </a:r>
            <a:r>
              <a:rPr kumimoji="0" lang="en-US" sz="9600" b="0" i="0" u="none" strike="noStrike" kern="1200" cap="none" spc="0" normalizeH="0" baseline="0" noProof="0" dirty="0">
                <a:ln>
                  <a:noFill/>
                </a:ln>
                <a:solidFill>
                  <a:schemeClr val="bg1"/>
                </a:solidFill>
                <a:uLnTx/>
                <a:uFillTx/>
                <a:latin typeface="Nyala" pitchFamily="2" charset="0"/>
                <a:ea typeface="+mj-ea"/>
                <a:cs typeface="+mj-cs"/>
              </a:rPr>
              <a:t>Islam &amp; Christianity</a:t>
            </a:r>
            <a:endParaRPr kumimoji="0" lang="en-US" sz="5400" b="0" i="0" u="none" strike="noStrike" kern="1200" cap="none" spc="0" normalizeH="0" baseline="0" noProof="0" dirty="0">
              <a:ln>
                <a:noFill/>
              </a:ln>
              <a:solidFill>
                <a:schemeClr val="bg1"/>
              </a:solidFill>
              <a:uLnTx/>
              <a:uFillTx/>
              <a:latin typeface="Nyala" pitchFamily="2" charset="0"/>
              <a:ea typeface="+mj-ea"/>
              <a:cs typeface="+mj-c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16386" name="Text Box 2"/>
          <p:cNvSpPr txBox="1">
            <a:spLocks noChangeArrowheads="1"/>
          </p:cNvSpPr>
          <p:nvPr/>
        </p:nvSpPr>
        <p:spPr bwMode="auto">
          <a:xfrm>
            <a:off x="914400" y="914400"/>
            <a:ext cx="7315200" cy="3970318"/>
          </a:xfrm>
          <a:prstGeom prst="rect">
            <a:avLst/>
          </a:prstGeom>
          <a:solidFill>
            <a:schemeClr val="bg1">
              <a:alpha val="40000"/>
            </a:schemeClr>
          </a:solidFill>
          <a:ln w="9525">
            <a:noFill/>
            <a:miter lim="800000"/>
            <a:headEnd/>
            <a:tailEnd/>
          </a:ln>
        </p:spPr>
        <p:txBody>
          <a:bodyPr wrap="square">
            <a:spAutoFit/>
          </a:bodyPr>
          <a:lstStyle/>
          <a:p>
            <a:pPr eaLnBrk="0" hangingPunct="0">
              <a:spcBef>
                <a:spcPct val="50000"/>
              </a:spcBef>
            </a:pPr>
            <a:r>
              <a:rPr lang="en-US" sz="3600" dirty="0">
                <a:latin typeface="Nyala" pitchFamily="2" charset="0"/>
              </a:rPr>
              <a:t>So believe in God and His apostles, and do not call Him ‘Trinity.’ Abstain from this for your good; for God is only one God, and far from His glory is it to beget a son. All That is in the heavens and the earth belongs to Him; and sufficient is God for all help.</a:t>
            </a:r>
          </a:p>
        </p:txBody>
      </p:sp>
      <p:sp>
        <p:nvSpPr>
          <p:cNvPr id="6" name="TextBox 5"/>
          <p:cNvSpPr txBox="1"/>
          <p:nvPr/>
        </p:nvSpPr>
        <p:spPr>
          <a:xfrm>
            <a:off x="914400" y="0"/>
            <a:ext cx="6934200" cy="1107996"/>
          </a:xfrm>
          <a:prstGeom prst="rect">
            <a:avLst/>
          </a:prstGeom>
          <a:noFill/>
        </p:spPr>
        <p:txBody>
          <a:bodyPr wrap="square" rtlCol="0">
            <a:spAutoFit/>
          </a:bodyPr>
          <a:lstStyle/>
          <a:p>
            <a:r>
              <a:rPr lang="en-US" sz="6600" u="sng" dirty="0">
                <a:solidFill>
                  <a:srgbClr val="800000"/>
                </a:solidFill>
                <a:effectLst>
                  <a:glow rad="101600">
                    <a:schemeClr val="bg1">
                      <a:alpha val="60000"/>
                    </a:schemeClr>
                  </a:glow>
                  <a:outerShdw blurRad="38100" dist="38100" dir="2700000" algn="tl">
                    <a:srgbClr val="000000">
                      <a:alpha val="43137"/>
                    </a:srgbClr>
                  </a:outerShdw>
                </a:effectLst>
                <a:latin typeface="Nyala" pitchFamily="2" charset="0"/>
              </a:rPr>
              <a:t>SURAH 4:171 b</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10242" name="Text Box 2"/>
          <p:cNvSpPr txBox="1">
            <a:spLocks noChangeArrowheads="1"/>
          </p:cNvSpPr>
          <p:nvPr/>
        </p:nvSpPr>
        <p:spPr bwMode="auto">
          <a:xfrm>
            <a:off x="914400" y="990600"/>
            <a:ext cx="7315200" cy="4401205"/>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2000" dirty="0">
                <a:latin typeface="Nyala" pitchFamily="2" charset="0"/>
              </a:rPr>
              <a:t>	</a:t>
            </a:r>
            <a:r>
              <a:rPr lang="en-US" sz="4000" dirty="0">
                <a:latin typeface="Nyala" pitchFamily="2" charset="0"/>
              </a:rPr>
              <a:t>They consider their rabbis and monks and the Christ, son of Mary, to be gods apart from God, even though they had been enjoined to worship only one God, for there is no god but He. Too holy is He for what they ascribe to Him!</a:t>
            </a:r>
          </a:p>
        </p:txBody>
      </p:sp>
      <p:sp>
        <p:nvSpPr>
          <p:cNvPr id="10243" name="Text Box 3"/>
          <p:cNvSpPr txBox="1">
            <a:spLocks noChangeArrowheads="1"/>
          </p:cNvSpPr>
          <p:nvPr/>
        </p:nvSpPr>
        <p:spPr bwMode="auto">
          <a:xfrm>
            <a:off x="914400" y="0"/>
            <a:ext cx="8229600" cy="1107996"/>
          </a:xfrm>
          <a:prstGeom prst="rect">
            <a:avLst/>
          </a:prstGeom>
          <a:noFill/>
          <a:ln w="9525">
            <a:noFill/>
            <a:miter lim="800000"/>
            <a:headEnd/>
            <a:tailEnd/>
          </a:ln>
        </p:spPr>
        <p:txBody>
          <a:bodyPr wrap="square">
            <a:spAutoFit/>
          </a:bodyPr>
          <a:lstStyle/>
          <a:p>
            <a:pPr>
              <a:spcBef>
                <a:spcPct val="50000"/>
              </a:spcBef>
            </a:pPr>
            <a:r>
              <a:rPr lang="en-US" sz="6600" u="sng" dirty="0">
                <a:solidFill>
                  <a:srgbClr val="800000"/>
                </a:solidFill>
                <a:effectLst>
                  <a:glow rad="101600">
                    <a:schemeClr val="bg1">
                      <a:alpha val="60000"/>
                    </a:schemeClr>
                  </a:glow>
                  <a:outerShdw blurRad="38100" dist="38100" dir="2700000" algn="tl">
                    <a:srgbClr val="000000">
                      <a:alpha val="43137"/>
                    </a:srgbClr>
                  </a:outerShdw>
                </a:effectLst>
                <a:latin typeface="Nyala" pitchFamily="2" charset="0"/>
              </a:rPr>
              <a:t>SURAH 9:31</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16386" name="Text Box 2"/>
          <p:cNvSpPr txBox="1">
            <a:spLocks noChangeArrowheads="1"/>
          </p:cNvSpPr>
          <p:nvPr/>
        </p:nvSpPr>
        <p:spPr bwMode="auto">
          <a:xfrm>
            <a:off x="914400" y="914400"/>
            <a:ext cx="7315200" cy="3785652"/>
          </a:xfrm>
          <a:prstGeom prst="rect">
            <a:avLst/>
          </a:prstGeom>
          <a:solidFill>
            <a:schemeClr val="bg1">
              <a:alpha val="40000"/>
            </a:schemeClr>
          </a:solidFill>
          <a:ln w="9525">
            <a:noFill/>
            <a:miter lim="800000"/>
            <a:headEnd/>
            <a:tailEnd/>
          </a:ln>
        </p:spPr>
        <p:txBody>
          <a:bodyPr wrap="square">
            <a:spAutoFit/>
          </a:bodyPr>
          <a:lstStyle/>
          <a:p>
            <a:pPr eaLnBrk="0" hangingPunct="0">
              <a:spcBef>
                <a:spcPct val="50000"/>
              </a:spcBef>
            </a:pPr>
            <a:r>
              <a:rPr lang="en-US" sz="4000" dirty="0">
                <a:latin typeface="Nyala" pitchFamily="2" charset="0"/>
              </a:rPr>
              <a:t>And say: “All praise be to God who has neither begotten a son nor has a partner in His kingdom; nor has He need of any one to protect Him from ignominy. So extol Him by extolling His majesty.”</a:t>
            </a:r>
          </a:p>
        </p:txBody>
      </p:sp>
      <p:sp>
        <p:nvSpPr>
          <p:cNvPr id="6" name="TextBox 5"/>
          <p:cNvSpPr txBox="1"/>
          <p:nvPr/>
        </p:nvSpPr>
        <p:spPr>
          <a:xfrm>
            <a:off x="914400" y="0"/>
            <a:ext cx="6934200" cy="1107996"/>
          </a:xfrm>
          <a:prstGeom prst="rect">
            <a:avLst/>
          </a:prstGeom>
          <a:noFill/>
        </p:spPr>
        <p:txBody>
          <a:bodyPr wrap="square" rtlCol="0">
            <a:spAutoFit/>
          </a:bodyPr>
          <a:lstStyle/>
          <a:p>
            <a:r>
              <a:rPr lang="en-US" sz="6600" u="sng" dirty="0">
                <a:solidFill>
                  <a:srgbClr val="800000"/>
                </a:solidFill>
                <a:effectLst>
                  <a:glow rad="101600">
                    <a:schemeClr val="bg1">
                      <a:alpha val="60000"/>
                    </a:schemeClr>
                  </a:glow>
                  <a:outerShdw blurRad="38100" dist="38100" dir="2700000" algn="tl">
                    <a:srgbClr val="000000">
                      <a:alpha val="43137"/>
                    </a:srgbClr>
                  </a:outerShdw>
                </a:effectLst>
                <a:latin typeface="Nyala" pitchFamily="2" charset="0"/>
              </a:rPr>
              <a:t>SURAH 17:111</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5638800" y="0"/>
            <a:ext cx="35052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291" name="Text Box 2"/>
          <p:cNvSpPr txBox="1">
            <a:spLocks noChangeArrowheads="1"/>
          </p:cNvSpPr>
          <p:nvPr/>
        </p:nvSpPr>
        <p:spPr bwMode="auto">
          <a:xfrm>
            <a:off x="304800" y="914400"/>
            <a:ext cx="5334000" cy="3046988"/>
          </a:xfrm>
          <a:prstGeom prst="rect">
            <a:avLst/>
          </a:prstGeom>
          <a:noFill/>
          <a:ln w="9525">
            <a:noFill/>
            <a:miter lim="800000"/>
            <a:headEnd/>
            <a:tailEnd/>
          </a:ln>
        </p:spPr>
        <p:txBody>
          <a:bodyPr>
            <a:spAutoFit/>
          </a:bodyPr>
          <a:lstStyle/>
          <a:p>
            <a:pPr algn="ctr">
              <a:spcBef>
                <a:spcPct val="50000"/>
              </a:spcBef>
            </a:pPr>
            <a:r>
              <a:rPr lang="en-US" sz="4800" dirty="0">
                <a:latin typeface="Calibri" pitchFamily="34" charset="0"/>
              </a:rPr>
              <a:t>Godhead consists of 3 distinct persons, each possessing ALL attributes of deity.</a:t>
            </a:r>
          </a:p>
        </p:txBody>
      </p:sp>
      <p:sp>
        <p:nvSpPr>
          <p:cNvPr id="12292" name="Text Box 4"/>
          <p:cNvSpPr txBox="1">
            <a:spLocks noChangeArrowheads="1"/>
          </p:cNvSpPr>
          <p:nvPr/>
        </p:nvSpPr>
        <p:spPr bwMode="auto">
          <a:xfrm>
            <a:off x="5943600" y="304800"/>
            <a:ext cx="3200400" cy="1555750"/>
          </a:xfrm>
          <a:prstGeom prst="rect">
            <a:avLst/>
          </a:prstGeom>
          <a:noFill/>
          <a:ln w="9525">
            <a:noFill/>
            <a:miter lim="800000"/>
            <a:headEnd/>
            <a:tailEnd/>
          </a:ln>
        </p:spPr>
        <p:txBody>
          <a:bodyPr>
            <a:spAutoFit/>
          </a:bodyPr>
          <a:lstStyle/>
          <a:p>
            <a:pPr algn="ctr">
              <a:spcBef>
                <a:spcPct val="50000"/>
              </a:spcBef>
            </a:pPr>
            <a:r>
              <a:rPr lang="en-US" sz="4800" dirty="0">
                <a:solidFill>
                  <a:schemeClr val="bg1"/>
                </a:solidFill>
                <a:latin typeface="Californian FB" pitchFamily="18" charset="0"/>
              </a:rPr>
              <a:t>Father is God</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13314" name="Text Box 2"/>
          <p:cNvSpPr txBox="1">
            <a:spLocks noChangeArrowheads="1"/>
          </p:cNvSpPr>
          <p:nvPr/>
        </p:nvSpPr>
        <p:spPr bwMode="auto">
          <a:xfrm>
            <a:off x="914400" y="1300877"/>
            <a:ext cx="7315200" cy="2585323"/>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5400" dirty="0"/>
              <a:t>Grace to you and peace from </a:t>
            </a:r>
            <a:r>
              <a:rPr lang="en-US" sz="5400" u="sng" dirty="0"/>
              <a:t>God our Father</a:t>
            </a:r>
            <a:r>
              <a:rPr lang="en-US" sz="5400" dirty="0"/>
              <a:t> and the Lord Jesus Christ.</a:t>
            </a:r>
          </a:p>
        </p:txBody>
      </p:sp>
      <p:sp>
        <p:nvSpPr>
          <p:cNvPr id="18435" name="Text Box 3"/>
          <p:cNvSpPr txBox="1">
            <a:spLocks noChangeArrowheads="1"/>
          </p:cNvSpPr>
          <p:nvPr/>
        </p:nvSpPr>
        <p:spPr bwMode="auto">
          <a:xfrm>
            <a:off x="914400" y="0"/>
            <a:ext cx="8229600" cy="1107996"/>
          </a:xfrm>
          <a:prstGeom prst="rect">
            <a:avLst/>
          </a:prstGeom>
          <a:noFill/>
          <a:ln w="9525">
            <a:noFill/>
            <a:miter lim="800000"/>
            <a:headEnd/>
            <a:tailEnd/>
          </a:ln>
          <a:effectLst/>
        </p:spPr>
        <p:txBody>
          <a:bodyPr wrap="square">
            <a:spAutoFit/>
          </a:bodyPr>
          <a:lstStyle/>
          <a:p>
            <a:pPr>
              <a:spcBef>
                <a:spcPct val="50000"/>
              </a:spcBef>
              <a:defRPr/>
            </a:pPr>
            <a:r>
              <a:rPr lang="en-US" sz="6600" b="1" dirty="0">
                <a:effectLst>
                  <a:glow rad="101600">
                    <a:schemeClr val="bg1">
                      <a:alpha val="60000"/>
                    </a:schemeClr>
                  </a:glow>
                </a:effectLst>
                <a:latin typeface="Californian FB" pitchFamily="18" charset="0"/>
              </a:rPr>
              <a:t>1 Corinthians 1:3</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638800" y="0"/>
            <a:ext cx="35052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339" name="Text Box 3"/>
          <p:cNvSpPr txBox="1">
            <a:spLocks noChangeArrowheads="1"/>
          </p:cNvSpPr>
          <p:nvPr/>
        </p:nvSpPr>
        <p:spPr bwMode="auto">
          <a:xfrm>
            <a:off x="304800" y="914400"/>
            <a:ext cx="5334000" cy="3046988"/>
          </a:xfrm>
          <a:prstGeom prst="rect">
            <a:avLst/>
          </a:prstGeom>
          <a:noFill/>
          <a:ln w="9525">
            <a:noFill/>
            <a:miter lim="800000"/>
            <a:headEnd/>
            <a:tailEnd/>
          </a:ln>
        </p:spPr>
        <p:txBody>
          <a:bodyPr>
            <a:spAutoFit/>
          </a:bodyPr>
          <a:lstStyle/>
          <a:p>
            <a:pPr algn="ctr">
              <a:spcBef>
                <a:spcPct val="50000"/>
              </a:spcBef>
            </a:pPr>
            <a:r>
              <a:rPr lang="en-US" sz="4800" dirty="0">
                <a:latin typeface="Calibri" pitchFamily="34" charset="0"/>
              </a:rPr>
              <a:t>Godhead consists of 3 distinct persons, each possessing ALL attributes of deity.</a:t>
            </a:r>
          </a:p>
        </p:txBody>
      </p:sp>
      <p:sp>
        <p:nvSpPr>
          <p:cNvPr id="14340" name="Text Box 4"/>
          <p:cNvSpPr txBox="1">
            <a:spLocks noChangeArrowheads="1"/>
          </p:cNvSpPr>
          <p:nvPr/>
        </p:nvSpPr>
        <p:spPr bwMode="auto">
          <a:xfrm>
            <a:off x="5943600" y="304800"/>
            <a:ext cx="3200400" cy="1555750"/>
          </a:xfrm>
          <a:prstGeom prst="rect">
            <a:avLst/>
          </a:prstGeom>
          <a:noFill/>
          <a:ln w="9525">
            <a:noFill/>
            <a:miter lim="800000"/>
            <a:headEnd/>
            <a:tailEnd/>
          </a:ln>
        </p:spPr>
        <p:txBody>
          <a:bodyPr>
            <a:spAutoFit/>
          </a:bodyPr>
          <a:lstStyle/>
          <a:p>
            <a:pPr algn="ctr">
              <a:spcBef>
                <a:spcPct val="50000"/>
              </a:spcBef>
            </a:pPr>
            <a:r>
              <a:rPr lang="en-US" sz="4800" dirty="0">
                <a:solidFill>
                  <a:schemeClr val="bg1"/>
                </a:solidFill>
                <a:latin typeface="Californian FB" pitchFamily="18" charset="0"/>
              </a:rPr>
              <a:t>Father is God</a:t>
            </a:r>
          </a:p>
        </p:txBody>
      </p:sp>
      <p:sp>
        <p:nvSpPr>
          <p:cNvPr id="14341" name="Text Box 5"/>
          <p:cNvSpPr txBox="1">
            <a:spLocks noChangeArrowheads="1"/>
          </p:cNvSpPr>
          <p:nvPr/>
        </p:nvSpPr>
        <p:spPr bwMode="auto">
          <a:xfrm>
            <a:off x="6096000" y="2667000"/>
            <a:ext cx="3048000" cy="1555750"/>
          </a:xfrm>
          <a:prstGeom prst="rect">
            <a:avLst/>
          </a:prstGeom>
          <a:noFill/>
          <a:ln w="9525">
            <a:noFill/>
            <a:miter lim="800000"/>
            <a:headEnd/>
            <a:tailEnd/>
          </a:ln>
        </p:spPr>
        <p:txBody>
          <a:bodyPr>
            <a:spAutoFit/>
          </a:bodyPr>
          <a:lstStyle/>
          <a:p>
            <a:pPr algn="ctr">
              <a:spcBef>
                <a:spcPct val="50000"/>
              </a:spcBef>
            </a:pPr>
            <a:r>
              <a:rPr lang="en-US" sz="4800" dirty="0">
                <a:solidFill>
                  <a:schemeClr val="bg1"/>
                </a:solidFill>
                <a:latin typeface="Californian FB" pitchFamily="18" charset="0"/>
              </a:rPr>
              <a:t>Jesus is God</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15362" name="Text Box 2"/>
          <p:cNvSpPr txBox="1">
            <a:spLocks noChangeArrowheads="1"/>
          </p:cNvSpPr>
          <p:nvPr/>
        </p:nvSpPr>
        <p:spPr bwMode="auto">
          <a:xfrm>
            <a:off x="914400" y="1161395"/>
            <a:ext cx="7315200" cy="3046988"/>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4800" dirty="0">
                <a:latin typeface="Californian FB" pitchFamily="18" charset="0"/>
              </a:rPr>
              <a:t>Looking for the blessed hope and glorious appearing of our great </a:t>
            </a:r>
            <a:r>
              <a:rPr lang="en-US" sz="4800" u="sng" dirty="0">
                <a:latin typeface="Californian FB" pitchFamily="18" charset="0"/>
              </a:rPr>
              <a:t>God</a:t>
            </a:r>
            <a:r>
              <a:rPr lang="en-US" sz="4800" dirty="0">
                <a:latin typeface="Californian FB" pitchFamily="18" charset="0"/>
              </a:rPr>
              <a:t> and Savior </a:t>
            </a:r>
            <a:r>
              <a:rPr lang="en-US" sz="4800" u="sng" dirty="0">
                <a:latin typeface="Californian FB" pitchFamily="18" charset="0"/>
              </a:rPr>
              <a:t>Jesus Christ</a:t>
            </a:r>
          </a:p>
        </p:txBody>
      </p:sp>
      <p:sp>
        <p:nvSpPr>
          <p:cNvPr id="19459" name="Text Box 3"/>
          <p:cNvSpPr txBox="1">
            <a:spLocks noChangeArrowheads="1"/>
          </p:cNvSpPr>
          <p:nvPr/>
        </p:nvSpPr>
        <p:spPr bwMode="auto">
          <a:xfrm>
            <a:off x="990600" y="0"/>
            <a:ext cx="8153400" cy="1107996"/>
          </a:xfrm>
          <a:prstGeom prst="rect">
            <a:avLst/>
          </a:prstGeom>
          <a:noFill/>
          <a:ln w="9525">
            <a:noFill/>
            <a:miter lim="800000"/>
            <a:headEnd/>
            <a:tailEnd/>
          </a:ln>
          <a:effectLst/>
        </p:spPr>
        <p:txBody>
          <a:bodyPr wrap="square">
            <a:spAutoFit/>
          </a:bodyPr>
          <a:lstStyle/>
          <a:p>
            <a:pPr>
              <a:spcBef>
                <a:spcPct val="50000"/>
              </a:spcBef>
              <a:defRPr/>
            </a:pPr>
            <a:r>
              <a:rPr lang="en-US" sz="6600" b="1" dirty="0">
                <a:effectLst>
                  <a:glow rad="101600">
                    <a:schemeClr val="bg1">
                      <a:alpha val="60000"/>
                    </a:schemeClr>
                  </a:glow>
                </a:effectLst>
                <a:latin typeface="Californian FB" pitchFamily="18" charset="0"/>
              </a:rPr>
              <a:t>Titus 2:13</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638800" y="0"/>
            <a:ext cx="35052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6387" name="Text Box 3"/>
          <p:cNvSpPr txBox="1">
            <a:spLocks noChangeArrowheads="1"/>
          </p:cNvSpPr>
          <p:nvPr/>
        </p:nvSpPr>
        <p:spPr bwMode="auto">
          <a:xfrm>
            <a:off x="304800" y="914400"/>
            <a:ext cx="5334000" cy="3046988"/>
          </a:xfrm>
          <a:prstGeom prst="rect">
            <a:avLst/>
          </a:prstGeom>
          <a:noFill/>
          <a:ln w="9525">
            <a:noFill/>
            <a:miter lim="800000"/>
            <a:headEnd/>
            <a:tailEnd/>
          </a:ln>
        </p:spPr>
        <p:txBody>
          <a:bodyPr>
            <a:spAutoFit/>
          </a:bodyPr>
          <a:lstStyle/>
          <a:p>
            <a:pPr algn="ctr">
              <a:spcBef>
                <a:spcPct val="50000"/>
              </a:spcBef>
            </a:pPr>
            <a:r>
              <a:rPr lang="en-US" sz="4800" dirty="0">
                <a:latin typeface="Calibri" pitchFamily="34" charset="0"/>
              </a:rPr>
              <a:t>Godhead consists of 3 distinct persons, each possessing ALL attributes of deity.</a:t>
            </a:r>
          </a:p>
        </p:txBody>
      </p:sp>
      <p:sp>
        <p:nvSpPr>
          <p:cNvPr id="16388" name="Text Box 4"/>
          <p:cNvSpPr txBox="1">
            <a:spLocks noChangeArrowheads="1"/>
          </p:cNvSpPr>
          <p:nvPr/>
        </p:nvSpPr>
        <p:spPr bwMode="auto">
          <a:xfrm>
            <a:off x="5943600" y="304800"/>
            <a:ext cx="3200400" cy="1555750"/>
          </a:xfrm>
          <a:prstGeom prst="rect">
            <a:avLst/>
          </a:prstGeom>
          <a:noFill/>
          <a:ln w="9525">
            <a:noFill/>
            <a:miter lim="800000"/>
            <a:headEnd/>
            <a:tailEnd/>
          </a:ln>
        </p:spPr>
        <p:txBody>
          <a:bodyPr>
            <a:spAutoFit/>
          </a:bodyPr>
          <a:lstStyle/>
          <a:p>
            <a:pPr algn="ctr">
              <a:spcBef>
                <a:spcPct val="50000"/>
              </a:spcBef>
            </a:pPr>
            <a:r>
              <a:rPr lang="en-US" sz="4800" dirty="0">
                <a:solidFill>
                  <a:schemeClr val="bg1"/>
                </a:solidFill>
                <a:latin typeface="Californian FB" pitchFamily="18" charset="0"/>
              </a:rPr>
              <a:t>Father is God</a:t>
            </a:r>
          </a:p>
        </p:txBody>
      </p:sp>
      <p:sp>
        <p:nvSpPr>
          <p:cNvPr id="16389" name="Text Box 5"/>
          <p:cNvSpPr txBox="1">
            <a:spLocks noChangeArrowheads="1"/>
          </p:cNvSpPr>
          <p:nvPr/>
        </p:nvSpPr>
        <p:spPr bwMode="auto">
          <a:xfrm>
            <a:off x="6096000" y="2667000"/>
            <a:ext cx="3048000" cy="1555750"/>
          </a:xfrm>
          <a:prstGeom prst="rect">
            <a:avLst/>
          </a:prstGeom>
          <a:noFill/>
          <a:ln w="9525">
            <a:noFill/>
            <a:miter lim="800000"/>
            <a:headEnd/>
            <a:tailEnd/>
          </a:ln>
        </p:spPr>
        <p:txBody>
          <a:bodyPr>
            <a:spAutoFit/>
          </a:bodyPr>
          <a:lstStyle/>
          <a:p>
            <a:pPr algn="ctr">
              <a:spcBef>
                <a:spcPct val="50000"/>
              </a:spcBef>
            </a:pPr>
            <a:r>
              <a:rPr lang="en-US" sz="4800" dirty="0">
                <a:solidFill>
                  <a:schemeClr val="bg1"/>
                </a:solidFill>
                <a:latin typeface="Californian FB" pitchFamily="18" charset="0"/>
              </a:rPr>
              <a:t>Jesus is God</a:t>
            </a:r>
          </a:p>
        </p:txBody>
      </p:sp>
      <p:sp>
        <p:nvSpPr>
          <p:cNvPr id="16390" name="Text Box 6"/>
          <p:cNvSpPr txBox="1">
            <a:spLocks noChangeArrowheads="1"/>
          </p:cNvSpPr>
          <p:nvPr/>
        </p:nvSpPr>
        <p:spPr bwMode="auto">
          <a:xfrm>
            <a:off x="6019800" y="4876800"/>
            <a:ext cx="3124200" cy="1555750"/>
          </a:xfrm>
          <a:prstGeom prst="rect">
            <a:avLst/>
          </a:prstGeom>
          <a:noFill/>
          <a:ln w="9525">
            <a:noFill/>
            <a:miter lim="800000"/>
            <a:headEnd/>
            <a:tailEnd/>
          </a:ln>
        </p:spPr>
        <p:txBody>
          <a:bodyPr>
            <a:spAutoFit/>
          </a:bodyPr>
          <a:lstStyle/>
          <a:p>
            <a:pPr algn="ctr">
              <a:spcBef>
                <a:spcPct val="50000"/>
              </a:spcBef>
            </a:pPr>
            <a:r>
              <a:rPr lang="en-US" sz="4800" dirty="0">
                <a:solidFill>
                  <a:schemeClr val="bg1"/>
                </a:solidFill>
                <a:latin typeface="Californian FB" pitchFamily="18" charset="0"/>
              </a:rPr>
              <a:t>Holy Spirit is God</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17410" name="Text Box 2"/>
          <p:cNvSpPr txBox="1">
            <a:spLocks noChangeArrowheads="1"/>
          </p:cNvSpPr>
          <p:nvPr/>
        </p:nvSpPr>
        <p:spPr bwMode="auto">
          <a:xfrm>
            <a:off x="914400" y="1066800"/>
            <a:ext cx="7315200" cy="3785652"/>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4800" dirty="0">
                <a:latin typeface="Californian FB" pitchFamily="18" charset="0"/>
              </a:rPr>
              <a:t>But Peter said, “Ananias, why has Satan filled your heart to lie to the </a:t>
            </a:r>
            <a:r>
              <a:rPr lang="en-US" sz="4800" u="sng" dirty="0">
                <a:latin typeface="Californian FB" pitchFamily="18" charset="0"/>
              </a:rPr>
              <a:t>Holy Spirit</a:t>
            </a:r>
            <a:r>
              <a:rPr lang="en-US" sz="4800" dirty="0">
                <a:latin typeface="Californian FB" pitchFamily="18" charset="0"/>
              </a:rPr>
              <a:t>… You have not lied to men, but to </a:t>
            </a:r>
            <a:r>
              <a:rPr lang="en-US" sz="4800" u="sng" dirty="0">
                <a:latin typeface="Californian FB" pitchFamily="18" charset="0"/>
              </a:rPr>
              <a:t>God</a:t>
            </a:r>
            <a:r>
              <a:rPr lang="en-US" sz="4800" dirty="0">
                <a:latin typeface="Californian FB" pitchFamily="18" charset="0"/>
              </a:rPr>
              <a:t>.”</a:t>
            </a:r>
          </a:p>
        </p:txBody>
      </p:sp>
      <p:sp>
        <p:nvSpPr>
          <p:cNvPr id="20483" name="Text Box 3"/>
          <p:cNvSpPr txBox="1">
            <a:spLocks noChangeArrowheads="1"/>
          </p:cNvSpPr>
          <p:nvPr/>
        </p:nvSpPr>
        <p:spPr bwMode="auto">
          <a:xfrm>
            <a:off x="914400" y="0"/>
            <a:ext cx="8229600" cy="1107996"/>
          </a:xfrm>
          <a:prstGeom prst="rect">
            <a:avLst/>
          </a:prstGeom>
          <a:noFill/>
          <a:ln w="9525">
            <a:noFill/>
            <a:miter lim="800000"/>
            <a:headEnd/>
            <a:tailEnd/>
          </a:ln>
          <a:effectLst/>
        </p:spPr>
        <p:txBody>
          <a:bodyPr wrap="square">
            <a:spAutoFit/>
          </a:bodyPr>
          <a:lstStyle/>
          <a:p>
            <a:pPr>
              <a:spcBef>
                <a:spcPct val="50000"/>
              </a:spcBef>
              <a:defRPr/>
            </a:pPr>
            <a:r>
              <a:rPr lang="en-US" sz="6600" b="1" dirty="0">
                <a:effectLst>
                  <a:glow rad="101600">
                    <a:schemeClr val="bg1">
                      <a:alpha val="60000"/>
                    </a:schemeClr>
                  </a:glow>
                </a:effectLst>
                <a:latin typeface="Californian FB" pitchFamily="18" charset="0"/>
              </a:rPr>
              <a:t>Acts 5:3-4</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ChangeArrowheads="1"/>
          </p:cNvSpPr>
          <p:nvPr/>
        </p:nvSpPr>
        <p:spPr bwMode="auto">
          <a:xfrm>
            <a:off x="5638800" y="0"/>
            <a:ext cx="35052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435" name="Text Box 1027"/>
          <p:cNvSpPr txBox="1">
            <a:spLocks noChangeArrowheads="1"/>
          </p:cNvSpPr>
          <p:nvPr/>
        </p:nvSpPr>
        <p:spPr bwMode="auto">
          <a:xfrm>
            <a:off x="304800" y="304800"/>
            <a:ext cx="5334000" cy="3046988"/>
          </a:xfrm>
          <a:prstGeom prst="rect">
            <a:avLst/>
          </a:prstGeom>
          <a:noFill/>
          <a:ln w="9525">
            <a:noFill/>
            <a:miter lim="800000"/>
            <a:headEnd/>
            <a:tailEnd/>
          </a:ln>
        </p:spPr>
        <p:txBody>
          <a:bodyPr>
            <a:spAutoFit/>
          </a:bodyPr>
          <a:lstStyle/>
          <a:p>
            <a:pPr algn="ctr">
              <a:spcBef>
                <a:spcPct val="50000"/>
              </a:spcBef>
            </a:pPr>
            <a:r>
              <a:rPr lang="en-US" sz="4800" dirty="0">
                <a:latin typeface="Calibri" pitchFamily="34" charset="0"/>
              </a:rPr>
              <a:t>Godhead consists of 3 distinct persons, each possessing ALL attributes of deity.</a:t>
            </a:r>
          </a:p>
        </p:txBody>
      </p:sp>
      <p:sp>
        <p:nvSpPr>
          <p:cNvPr id="18436" name="Text Box 1028"/>
          <p:cNvSpPr txBox="1">
            <a:spLocks noChangeArrowheads="1"/>
          </p:cNvSpPr>
          <p:nvPr/>
        </p:nvSpPr>
        <p:spPr bwMode="auto">
          <a:xfrm>
            <a:off x="5943600" y="304800"/>
            <a:ext cx="3200400" cy="1555750"/>
          </a:xfrm>
          <a:prstGeom prst="rect">
            <a:avLst/>
          </a:prstGeom>
          <a:noFill/>
          <a:ln w="9525">
            <a:noFill/>
            <a:miter lim="800000"/>
            <a:headEnd/>
            <a:tailEnd/>
          </a:ln>
        </p:spPr>
        <p:txBody>
          <a:bodyPr>
            <a:spAutoFit/>
          </a:bodyPr>
          <a:lstStyle/>
          <a:p>
            <a:pPr algn="ctr">
              <a:spcBef>
                <a:spcPct val="50000"/>
              </a:spcBef>
            </a:pPr>
            <a:r>
              <a:rPr lang="en-US" sz="4800" dirty="0">
                <a:solidFill>
                  <a:schemeClr val="bg1"/>
                </a:solidFill>
                <a:latin typeface="Californian FB" pitchFamily="18" charset="0"/>
              </a:rPr>
              <a:t>Father is God</a:t>
            </a:r>
          </a:p>
        </p:txBody>
      </p:sp>
      <p:sp>
        <p:nvSpPr>
          <p:cNvPr id="18437" name="Text Box 1029"/>
          <p:cNvSpPr txBox="1">
            <a:spLocks noChangeArrowheads="1"/>
          </p:cNvSpPr>
          <p:nvPr/>
        </p:nvSpPr>
        <p:spPr bwMode="auto">
          <a:xfrm>
            <a:off x="6096000" y="2667000"/>
            <a:ext cx="3048000" cy="1555750"/>
          </a:xfrm>
          <a:prstGeom prst="rect">
            <a:avLst/>
          </a:prstGeom>
          <a:noFill/>
          <a:ln w="9525">
            <a:noFill/>
            <a:miter lim="800000"/>
            <a:headEnd/>
            <a:tailEnd/>
          </a:ln>
        </p:spPr>
        <p:txBody>
          <a:bodyPr>
            <a:spAutoFit/>
          </a:bodyPr>
          <a:lstStyle/>
          <a:p>
            <a:pPr algn="ctr">
              <a:spcBef>
                <a:spcPct val="50000"/>
              </a:spcBef>
            </a:pPr>
            <a:r>
              <a:rPr lang="en-US" sz="4800" dirty="0">
                <a:solidFill>
                  <a:schemeClr val="bg1"/>
                </a:solidFill>
                <a:latin typeface="Californian FB" pitchFamily="18" charset="0"/>
              </a:rPr>
              <a:t>Jesus is God</a:t>
            </a:r>
          </a:p>
        </p:txBody>
      </p:sp>
      <p:sp>
        <p:nvSpPr>
          <p:cNvPr id="18438" name="Text Box 1030"/>
          <p:cNvSpPr txBox="1">
            <a:spLocks noChangeArrowheads="1"/>
          </p:cNvSpPr>
          <p:nvPr/>
        </p:nvSpPr>
        <p:spPr bwMode="auto">
          <a:xfrm>
            <a:off x="6019800" y="4876800"/>
            <a:ext cx="3124200" cy="1555750"/>
          </a:xfrm>
          <a:prstGeom prst="rect">
            <a:avLst/>
          </a:prstGeom>
          <a:noFill/>
          <a:ln w="9525">
            <a:noFill/>
            <a:miter lim="800000"/>
            <a:headEnd/>
            <a:tailEnd/>
          </a:ln>
        </p:spPr>
        <p:txBody>
          <a:bodyPr>
            <a:spAutoFit/>
          </a:bodyPr>
          <a:lstStyle/>
          <a:p>
            <a:pPr algn="ctr">
              <a:spcBef>
                <a:spcPct val="50000"/>
              </a:spcBef>
            </a:pPr>
            <a:r>
              <a:rPr lang="en-US" sz="4800" dirty="0">
                <a:solidFill>
                  <a:schemeClr val="bg1"/>
                </a:solidFill>
                <a:latin typeface="Californian FB" pitchFamily="18" charset="0"/>
              </a:rPr>
              <a:t>Holy Spirit is God</a:t>
            </a:r>
          </a:p>
        </p:txBody>
      </p:sp>
      <p:sp>
        <p:nvSpPr>
          <p:cNvPr id="18439" name="Text Box 1031"/>
          <p:cNvSpPr txBox="1">
            <a:spLocks noChangeArrowheads="1"/>
          </p:cNvSpPr>
          <p:nvPr/>
        </p:nvSpPr>
        <p:spPr bwMode="auto">
          <a:xfrm>
            <a:off x="0" y="5302250"/>
            <a:ext cx="5638800" cy="1555750"/>
          </a:xfrm>
          <a:prstGeom prst="rect">
            <a:avLst/>
          </a:prstGeom>
          <a:solidFill>
            <a:srgbClr val="FFCC00"/>
          </a:solidFill>
          <a:ln w="9525">
            <a:noFill/>
            <a:miter lim="800000"/>
            <a:headEnd/>
            <a:tailEnd/>
          </a:ln>
        </p:spPr>
        <p:txBody>
          <a:bodyPr>
            <a:spAutoFit/>
          </a:bodyPr>
          <a:lstStyle/>
          <a:p>
            <a:pPr algn="ctr">
              <a:spcBef>
                <a:spcPct val="50000"/>
              </a:spcBef>
            </a:pPr>
            <a:r>
              <a:rPr lang="en-US" sz="4800" b="1" i="1" dirty="0">
                <a:solidFill>
                  <a:srgbClr val="800000"/>
                </a:solidFill>
                <a:latin typeface="Californian FB" pitchFamily="18" charset="0"/>
              </a:rPr>
              <a:t>Distinct Forms at Jesus’ Baptism</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m Darkness to Light_t_nt.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81000" y="1371600"/>
            <a:ext cx="9982200" cy="2646878"/>
          </a:xfrm>
          <a:prstGeom prst="rect">
            <a:avLst/>
          </a:prstGeom>
          <a:noFill/>
        </p:spPr>
        <p:txBody>
          <a:bodyPr wrap="square" rtlCol="0">
            <a:spAutoFit/>
          </a:bodyPr>
          <a:lstStyle/>
          <a:p>
            <a:pPr algn="ctr"/>
            <a:r>
              <a:rPr lang="en-US" sz="16000" spc="600" dirty="0">
                <a:solidFill>
                  <a:schemeClr val="bg1"/>
                </a:solidFill>
                <a:effectLst>
                  <a:outerShdw blurRad="38100" dist="38100" dir="2700000" algn="tl">
                    <a:srgbClr val="000000">
                      <a:alpha val="43137"/>
                    </a:srgbClr>
                  </a:outerShdw>
                </a:effectLst>
                <a:latin typeface="Californian FB" pitchFamily="18" charset="0"/>
              </a:rPr>
              <a:t>Defi</a:t>
            </a:r>
            <a:r>
              <a:rPr lang="en-US" sz="16000" spc="600" dirty="0">
                <a:effectLst>
                  <a:outerShdw blurRad="38100" dist="38100" dir="2700000" algn="tl">
                    <a:srgbClr val="000000">
                      <a:alpha val="43137"/>
                    </a:srgbClr>
                  </a:outerShdw>
                </a:effectLst>
                <a:latin typeface="Californian FB" pitchFamily="18" charset="0"/>
              </a:rPr>
              <a:t>nitive</a:t>
            </a:r>
          </a:p>
        </p:txBody>
      </p:sp>
      <p:sp>
        <p:nvSpPr>
          <p:cNvPr id="6" name="TextBox 5"/>
          <p:cNvSpPr txBox="1"/>
          <p:nvPr/>
        </p:nvSpPr>
        <p:spPr>
          <a:xfrm>
            <a:off x="533400" y="3581400"/>
            <a:ext cx="8382000" cy="1862048"/>
          </a:xfrm>
          <a:prstGeom prst="rect">
            <a:avLst/>
          </a:prstGeom>
          <a:noFill/>
        </p:spPr>
        <p:txBody>
          <a:bodyPr wrap="square" rtlCol="0">
            <a:spAutoFit/>
          </a:bodyPr>
          <a:lstStyle/>
          <a:p>
            <a:pPr algn="r"/>
            <a:r>
              <a:rPr lang="en-US" sz="11500" b="1" spc="600" dirty="0">
                <a:solidFill>
                  <a:schemeClr val="bg1"/>
                </a:solidFill>
                <a:effectLst>
                  <a:outerShdw blurRad="38100" dist="38100" dir="2700000" algn="tl">
                    <a:srgbClr val="000000">
                      <a:alpha val="43137"/>
                    </a:srgbClr>
                  </a:outerShdw>
                </a:effectLst>
                <a:latin typeface="Californian FB" pitchFamily="18" charset="0"/>
              </a:rPr>
              <a:t>Diffe</a:t>
            </a:r>
            <a:r>
              <a:rPr lang="en-US" sz="11500" b="1" spc="600" dirty="0">
                <a:effectLst>
                  <a:outerShdw blurRad="38100" dist="38100" dir="2700000" algn="tl">
                    <a:srgbClr val="000000">
                      <a:alpha val="43137"/>
                    </a:srgbClr>
                  </a:outerShdw>
                </a:effectLst>
                <a:latin typeface="Californian FB" pitchFamily="18" charset="0"/>
              </a:rPr>
              <a:t>rences</a:t>
            </a:r>
          </a:p>
        </p:txBody>
      </p:sp>
      <p:sp>
        <p:nvSpPr>
          <p:cNvPr id="8" name="Moon 7"/>
          <p:cNvSpPr/>
          <p:nvPr/>
        </p:nvSpPr>
        <p:spPr>
          <a:xfrm rot="20351974">
            <a:off x="241623" y="4680172"/>
            <a:ext cx="1107025" cy="1993156"/>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19458" name="Rectangle 2"/>
          <p:cNvSpPr>
            <a:spLocks noGrp="1" noChangeArrowheads="1"/>
          </p:cNvSpPr>
          <p:nvPr>
            <p:ph type="title"/>
          </p:nvPr>
        </p:nvSpPr>
        <p:spPr>
          <a:xfrm>
            <a:off x="914400" y="0"/>
            <a:ext cx="7315200" cy="1066800"/>
          </a:xfrm>
          <a:noFill/>
        </p:spPr>
        <p:txBody>
          <a:bodyPr/>
          <a:lstStyle/>
          <a:p>
            <a:r>
              <a:rPr lang="en-US" sz="4200" b="1" u="sng" dirty="0">
                <a:effectLst>
                  <a:glow rad="101600">
                    <a:schemeClr val="bg1">
                      <a:alpha val="60000"/>
                    </a:schemeClr>
                  </a:glow>
                </a:effectLst>
                <a:latin typeface="Californian FB" pitchFamily="18" charset="0"/>
              </a:rPr>
              <a:t>Biblical References to Godhead</a:t>
            </a:r>
          </a:p>
        </p:txBody>
      </p:sp>
      <p:sp>
        <p:nvSpPr>
          <p:cNvPr id="21507" name="Text Box 3"/>
          <p:cNvSpPr txBox="1">
            <a:spLocks noChangeArrowheads="1"/>
          </p:cNvSpPr>
          <p:nvPr/>
        </p:nvSpPr>
        <p:spPr bwMode="auto">
          <a:xfrm>
            <a:off x="914400" y="838200"/>
            <a:ext cx="7239000" cy="2369880"/>
          </a:xfrm>
          <a:prstGeom prst="rect">
            <a:avLst/>
          </a:prstGeom>
          <a:solidFill>
            <a:schemeClr val="bg1">
              <a:alpha val="40000"/>
            </a:schemeClr>
          </a:solidFill>
          <a:ln w="9525">
            <a:noFill/>
            <a:miter lim="800000"/>
            <a:headEnd/>
            <a:tailEnd/>
          </a:ln>
          <a:effectLst/>
        </p:spPr>
        <p:txBody>
          <a:bodyPr wrap="square">
            <a:spAutoFit/>
          </a:bodyPr>
          <a:lstStyle/>
          <a:p>
            <a:pPr>
              <a:spcBef>
                <a:spcPct val="50000"/>
              </a:spcBef>
              <a:defRPr/>
            </a:pPr>
            <a:r>
              <a:rPr lang="en-US" sz="4000" dirty="0">
                <a:latin typeface="Californian FB" pitchFamily="18" charset="0"/>
              </a:rPr>
              <a:t>	</a:t>
            </a:r>
            <a:r>
              <a:rPr lang="en-US" sz="3600" dirty="0">
                <a:solidFill>
                  <a:srgbClr val="800000"/>
                </a:solidFill>
                <a:latin typeface="Californian FB" pitchFamily="18" charset="0"/>
              </a:rPr>
              <a:t>“Go therefore and make disciples of all nations, baptizing them in the name of the </a:t>
            </a:r>
            <a:r>
              <a:rPr lang="en-US" sz="3600" u="sng" dirty="0">
                <a:solidFill>
                  <a:srgbClr val="800000"/>
                </a:solidFill>
                <a:latin typeface="Californian FB" pitchFamily="18" charset="0"/>
              </a:rPr>
              <a:t>Father</a:t>
            </a:r>
            <a:r>
              <a:rPr lang="en-US" sz="3600" dirty="0">
                <a:solidFill>
                  <a:srgbClr val="800000"/>
                </a:solidFill>
                <a:latin typeface="Californian FB" pitchFamily="18" charset="0"/>
              </a:rPr>
              <a:t> and the </a:t>
            </a:r>
            <a:r>
              <a:rPr lang="en-US" sz="3600" u="sng" dirty="0">
                <a:solidFill>
                  <a:srgbClr val="800000"/>
                </a:solidFill>
                <a:latin typeface="Californian FB" pitchFamily="18" charset="0"/>
              </a:rPr>
              <a:t>Son</a:t>
            </a:r>
            <a:r>
              <a:rPr lang="en-US" sz="3600" dirty="0">
                <a:solidFill>
                  <a:srgbClr val="800000"/>
                </a:solidFill>
                <a:latin typeface="Californian FB" pitchFamily="18" charset="0"/>
              </a:rPr>
              <a:t> and the </a:t>
            </a:r>
            <a:r>
              <a:rPr lang="en-US" sz="3600" u="sng" dirty="0">
                <a:solidFill>
                  <a:srgbClr val="800000"/>
                </a:solidFill>
                <a:latin typeface="Californian FB" pitchFamily="18" charset="0"/>
              </a:rPr>
              <a:t>Holy Spirit</a:t>
            </a:r>
            <a:r>
              <a:rPr lang="en-US" sz="3600" dirty="0">
                <a:solidFill>
                  <a:srgbClr val="800000"/>
                </a:solidFill>
                <a:latin typeface="Californian FB" pitchFamily="18" charset="0"/>
              </a:rPr>
              <a:t>.”</a:t>
            </a:r>
            <a:r>
              <a:rPr lang="en-US" sz="3600" dirty="0">
                <a:latin typeface="Californian FB" pitchFamily="18" charset="0"/>
              </a:rPr>
              <a:t>	</a:t>
            </a:r>
            <a:r>
              <a:rPr lang="en-US" sz="3600" b="1" i="1" dirty="0">
                <a:latin typeface="Californian FB" pitchFamily="18" charset="0"/>
              </a:rPr>
              <a:t>– Matthew 28:19</a:t>
            </a:r>
            <a:endParaRPr lang="en-US" sz="4000" b="1" i="1" dirty="0">
              <a:latin typeface="Californian FB" pitchFamily="18" charset="0"/>
            </a:endParaRPr>
          </a:p>
        </p:txBody>
      </p:sp>
      <p:sp>
        <p:nvSpPr>
          <p:cNvPr id="21508" name="Text Box 4"/>
          <p:cNvSpPr txBox="1">
            <a:spLocks noChangeArrowheads="1"/>
          </p:cNvSpPr>
          <p:nvPr/>
        </p:nvSpPr>
        <p:spPr bwMode="auto">
          <a:xfrm>
            <a:off x="914400" y="3276600"/>
            <a:ext cx="7315200" cy="2369880"/>
          </a:xfrm>
          <a:prstGeom prst="rect">
            <a:avLst/>
          </a:prstGeom>
          <a:solidFill>
            <a:schemeClr val="bg1">
              <a:alpha val="40000"/>
            </a:schemeClr>
          </a:solidFill>
          <a:ln w="9525">
            <a:noFill/>
            <a:miter lim="800000"/>
            <a:headEnd/>
            <a:tailEnd/>
          </a:ln>
          <a:effectLst/>
        </p:spPr>
        <p:txBody>
          <a:bodyPr wrap="square">
            <a:spAutoFit/>
          </a:bodyPr>
          <a:lstStyle/>
          <a:p>
            <a:pPr>
              <a:spcBef>
                <a:spcPct val="50000"/>
              </a:spcBef>
              <a:defRPr/>
            </a:pPr>
            <a:r>
              <a:rPr lang="en-US" sz="4000" dirty="0"/>
              <a:t>	</a:t>
            </a:r>
            <a:r>
              <a:rPr lang="en-US" sz="3600" dirty="0">
                <a:latin typeface="Californian FB" pitchFamily="18" charset="0"/>
              </a:rPr>
              <a:t>“The grace of the </a:t>
            </a:r>
            <a:r>
              <a:rPr lang="en-US" sz="3600" u="sng" dirty="0">
                <a:latin typeface="Californian FB" pitchFamily="18" charset="0"/>
              </a:rPr>
              <a:t>Lord Jesus Christ</a:t>
            </a:r>
            <a:r>
              <a:rPr lang="en-US" sz="3600" dirty="0">
                <a:latin typeface="Californian FB" pitchFamily="18" charset="0"/>
              </a:rPr>
              <a:t>, and the love of </a:t>
            </a:r>
            <a:r>
              <a:rPr lang="en-US" sz="3600" u="sng" dirty="0">
                <a:latin typeface="Californian FB" pitchFamily="18" charset="0"/>
              </a:rPr>
              <a:t>God</a:t>
            </a:r>
            <a:r>
              <a:rPr lang="en-US" sz="3600" dirty="0">
                <a:latin typeface="Californian FB" pitchFamily="18" charset="0"/>
              </a:rPr>
              <a:t>, and the fellowship of the </a:t>
            </a:r>
            <a:r>
              <a:rPr lang="en-US" sz="3600" u="sng" dirty="0">
                <a:latin typeface="Californian FB" pitchFamily="18" charset="0"/>
              </a:rPr>
              <a:t>Holy Spirit</a:t>
            </a:r>
            <a:r>
              <a:rPr lang="en-US" sz="3600" dirty="0">
                <a:latin typeface="Californian FB" pitchFamily="18" charset="0"/>
              </a:rPr>
              <a:t>, be with you all.” 		</a:t>
            </a:r>
            <a:r>
              <a:rPr lang="en-US" sz="3600" b="1" i="1" dirty="0">
                <a:latin typeface="Californian FB" pitchFamily="18" charset="0"/>
              </a:rPr>
              <a:t>– 2 Corinthians 13:14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randombar(vertic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p:cTn id="12" dur="500" fill="hold"/>
                                        <p:tgtEl>
                                          <p:spTgt spid="21508"/>
                                        </p:tgtEl>
                                        <p:attrNameLst>
                                          <p:attrName>ppt_x</p:attrName>
                                        </p:attrNameLst>
                                      </p:cBhvr>
                                      <p:tavLst>
                                        <p:tav tm="0">
                                          <p:val>
                                            <p:strVal val="#ppt_x"/>
                                          </p:val>
                                        </p:tav>
                                        <p:tav tm="100000">
                                          <p:val>
                                            <p:strVal val="#ppt_x"/>
                                          </p:val>
                                        </p:tav>
                                      </p:tavLst>
                                    </p:anim>
                                    <p:anim calcmode="lin" valueType="num">
                                      <p:cBhvr>
                                        <p:cTn id="13" dur="500" fill="hold"/>
                                        <p:tgtEl>
                                          <p:spTgt spid="21508"/>
                                        </p:tgtEl>
                                        <p:attrNameLst>
                                          <p:attrName>ppt_y</p:attrName>
                                        </p:attrNameLst>
                                      </p:cBhvr>
                                      <p:tavLst>
                                        <p:tav tm="0">
                                          <p:val>
                                            <p:strVal val="#ppt_y+#ppt_h/2"/>
                                          </p:val>
                                        </p:tav>
                                        <p:tav tm="100000">
                                          <p:val>
                                            <p:strVal val="#ppt_y"/>
                                          </p:val>
                                        </p:tav>
                                      </p:tavLst>
                                    </p:anim>
                                    <p:anim calcmode="lin" valueType="num">
                                      <p:cBhvr>
                                        <p:cTn id="14" dur="500" fill="hold"/>
                                        <p:tgtEl>
                                          <p:spTgt spid="21508"/>
                                        </p:tgtEl>
                                        <p:attrNameLst>
                                          <p:attrName>ppt_w</p:attrName>
                                        </p:attrNameLst>
                                      </p:cBhvr>
                                      <p:tavLst>
                                        <p:tav tm="0">
                                          <p:val>
                                            <p:strVal val="#ppt_w"/>
                                          </p:val>
                                        </p:tav>
                                        <p:tav tm="100000">
                                          <p:val>
                                            <p:strVal val="#ppt_w"/>
                                          </p:val>
                                        </p:tav>
                                      </p:tavLst>
                                    </p:anim>
                                    <p:anim calcmode="lin" valueType="num">
                                      <p:cBhvr>
                                        <p:cTn id="15" dur="500" fill="hold"/>
                                        <p:tgtEl>
                                          <p:spTgt spid="215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autoUpdateAnimBg="0"/>
      <p:bldP spid="2150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6248400"/>
            <a:ext cx="2209800" cy="461665"/>
          </a:xfrm>
          <a:prstGeom prst="rect">
            <a:avLst/>
          </a:prstGeom>
          <a:noFill/>
        </p:spPr>
        <p:txBody>
          <a:bodyPr wrap="square" rtlCol="0">
            <a:spAutoFit/>
          </a:bodyPr>
          <a:lstStyle/>
          <a:p>
            <a:pPr algn="ctr"/>
            <a:r>
              <a:rPr lang="en-US" spc="600" dirty="0">
                <a:solidFill>
                  <a:schemeClr val="bg1"/>
                </a:solidFill>
                <a:effectLst>
                  <a:outerShdw blurRad="38100" dist="38100" dir="2700000" algn="tl">
                    <a:srgbClr val="000000">
                      <a:alpha val="43137"/>
                    </a:srgbClr>
                  </a:outerShdw>
                </a:effectLst>
                <a:latin typeface="Californian FB" pitchFamily="18" charset="0"/>
              </a:rPr>
              <a:t>Definitive</a:t>
            </a:r>
          </a:p>
        </p:txBody>
      </p:sp>
      <p:sp>
        <p:nvSpPr>
          <p:cNvPr id="4" name="TextBox 3"/>
          <p:cNvSpPr txBox="1"/>
          <p:nvPr/>
        </p:nvSpPr>
        <p:spPr>
          <a:xfrm>
            <a:off x="2057400" y="6243935"/>
            <a:ext cx="2514600" cy="461665"/>
          </a:xfrm>
          <a:prstGeom prst="rect">
            <a:avLst/>
          </a:prstGeom>
          <a:noFill/>
        </p:spPr>
        <p:txBody>
          <a:bodyPr wrap="square" rtlCol="0">
            <a:spAutoFit/>
          </a:bodyPr>
          <a:lstStyle/>
          <a:p>
            <a:r>
              <a:rPr lang="en-US" b="1" spc="600" dirty="0">
                <a:effectLst>
                  <a:outerShdw blurRad="38100" dist="38100" dir="2700000" algn="tl">
                    <a:srgbClr val="000000">
                      <a:alpha val="43137"/>
                    </a:srgbClr>
                  </a:outerShdw>
                </a:effectLst>
                <a:latin typeface="Californian FB" pitchFamily="18" charset="0"/>
              </a:rPr>
              <a:t>Differences</a:t>
            </a:r>
          </a:p>
        </p:txBody>
      </p:sp>
      <p:sp>
        <p:nvSpPr>
          <p:cNvPr id="6" name="Moon 5"/>
          <p:cNvSpPr/>
          <p:nvPr/>
        </p:nvSpPr>
        <p:spPr>
          <a:xfrm rot="20351974">
            <a:off x="286056" y="5086931"/>
            <a:ext cx="560960" cy="1284862"/>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p:cNvSpPr txBox="1"/>
          <p:nvPr/>
        </p:nvSpPr>
        <p:spPr>
          <a:xfrm>
            <a:off x="2438400" y="1700748"/>
            <a:ext cx="6400800" cy="3323987"/>
          </a:xfrm>
          <a:prstGeom prst="rect">
            <a:avLst/>
          </a:prstGeom>
          <a:noFill/>
        </p:spPr>
        <p:txBody>
          <a:bodyPr wrap="square" rtlCol="0">
            <a:spAutoFit/>
          </a:bodyPr>
          <a:lstStyle/>
          <a:p>
            <a:pPr algn="ctr"/>
            <a:r>
              <a:rPr lang="en-US" sz="10500" dirty="0">
                <a:solidFill>
                  <a:srgbClr val="800000"/>
                </a:solidFill>
                <a:effectLst>
                  <a:glow rad="101600">
                    <a:schemeClr val="bg1">
                      <a:alpha val="60000"/>
                    </a:schemeClr>
                  </a:glow>
                  <a:outerShdw blurRad="38100" dist="38100" dir="2700000" algn="tl">
                    <a:srgbClr val="000000">
                      <a:alpha val="43137"/>
                    </a:srgbClr>
                  </a:outerShdw>
                </a:effectLst>
                <a:latin typeface="Californian FB" pitchFamily="18" charset="0"/>
              </a:rPr>
              <a:t>A Different </a:t>
            </a:r>
            <a:r>
              <a:rPr lang="en-US" sz="10500" dirty="0">
                <a:effectLst>
                  <a:glow rad="101600">
                    <a:schemeClr val="bg1">
                      <a:alpha val="60000"/>
                    </a:schemeClr>
                  </a:glow>
                  <a:outerShdw blurRad="38100" dist="38100" dir="2700000" algn="tl">
                    <a:srgbClr val="000000">
                      <a:alpha val="43137"/>
                    </a:srgbClr>
                  </a:outerShdw>
                </a:effectLst>
                <a:latin typeface="Californian FB" pitchFamily="18" charset="0"/>
              </a:rPr>
              <a:t>JESUS</a:t>
            </a:r>
            <a:endParaRPr lang="en-US" sz="10500" dirty="0">
              <a:solidFill>
                <a:srgbClr val="800000"/>
              </a:solidFill>
              <a:effectLst>
                <a:glow rad="101600">
                  <a:schemeClr val="bg1">
                    <a:alpha val="60000"/>
                  </a:schemeClr>
                </a:glow>
                <a:outerShdw blurRad="38100" dist="38100" dir="2700000" algn="tl">
                  <a:srgbClr val="000000">
                    <a:alpha val="43137"/>
                  </a:srgbClr>
                </a:outerShdw>
              </a:effectLst>
              <a:latin typeface="Californian FB" pitchFamily="18"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21506" name="Text Box 2"/>
          <p:cNvSpPr txBox="1">
            <a:spLocks noChangeArrowheads="1"/>
          </p:cNvSpPr>
          <p:nvPr/>
        </p:nvSpPr>
        <p:spPr bwMode="auto">
          <a:xfrm>
            <a:off x="914400" y="914400"/>
            <a:ext cx="7315200" cy="4832092"/>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4400" dirty="0">
                <a:latin typeface="Nyala" pitchFamily="2" charset="0"/>
              </a:rPr>
              <a:t>Tell them: “O people of the book let us come to an agreement on that which is common between us, that we worship no one but God, and make none His compeer, and that none of us take any others for lord apart from God.”</a:t>
            </a:r>
          </a:p>
        </p:txBody>
      </p:sp>
      <p:sp>
        <p:nvSpPr>
          <p:cNvPr id="24579" name="Text Box 3"/>
          <p:cNvSpPr txBox="1">
            <a:spLocks noChangeArrowheads="1"/>
          </p:cNvSpPr>
          <p:nvPr/>
        </p:nvSpPr>
        <p:spPr bwMode="auto">
          <a:xfrm>
            <a:off x="914400" y="0"/>
            <a:ext cx="8229600" cy="1107996"/>
          </a:xfrm>
          <a:prstGeom prst="rect">
            <a:avLst/>
          </a:prstGeom>
          <a:noFill/>
          <a:ln w="9525">
            <a:noFill/>
            <a:miter lim="800000"/>
            <a:headEnd/>
            <a:tailEnd/>
          </a:ln>
          <a:effectLst/>
        </p:spPr>
        <p:txBody>
          <a:bodyPr wrap="square">
            <a:spAutoFit/>
          </a:bodyPr>
          <a:lstStyle/>
          <a:p>
            <a:pPr>
              <a:spcBef>
                <a:spcPct val="50000"/>
              </a:spcBef>
              <a:defRPr/>
            </a:pPr>
            <a:r>
              <a:rPr lang="en-US" sz="6600" u="sng" dirty="0">
                <a:solidFill>
                  <a:srgbClr val="800000"/>
                </a:solidFill>
                <a:effectLst>
                  <a:glow rad="101600">
                    <a:schemeClr val="bg1">
                      <a:alpha val="60000"/>
                    </a:schemeClr>
                  </a:glow>
                  <a:outerShdw blurRad="38100" dist="38100" dir="2700000" algn="tl">
                    <a:srgbClr val="000000">
                      <a:alpha val="43137"/>
                    </a:srgbClr>
                  </a:outerShdw>
                </a:effectLst>
                <a:latin typeface="Nyala" pitchFamily="2" charset="0"/>
              </a:rPr>
              <a:t>SURAH 3:64</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22530" name="Text Box 2"/>
          <p:cNvSpPr txBox="1">
            <a:spLocks noChangeArrowheads="1"/>
          </p:cNvSpPr>
          <p:nvPr/>
        </p:nvSpPr>
        <p:spPr bwMode="auto">
          <a:xfrm>
            <a:off x="914400" y="990600"/>
            <a:ext cx="7315200" cy="4401205"/>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4000" dirty="0">
                <a:latin typeface="Nyala" pitchFamily="2" charset="0"/>
              </a:rPr>
              <a:t>O people of the Book, do not be fanatical in your faith, and say nothing but the truth about God. The Messiah who is Jesus, son of Mary, was only an apostle of God, and a command of His which He sent to Mary, as a mercy from Him.</a:t>
            </a:r>
          </a:p>
        </p:txBody>
      </p:sp>
      <p:sp>
        <p:nvSpPr>
          <p:cNvPr id="25603" name="Text Box 3"/>
          <p:cNvSpPr txBox="1">
            <a:spLocks noChangeArrowheads="1"/>
          </p:cNvSpPr>
          <p:nvPr/>
        </p:nvSpPr>
        <p:spPr bwMode="auto">
          <a:xfrm>
            <a:off x="914400" y="0"/>
            <a:ext cx="8229600" cy="1107996"/>
          </a:xfrm>
          <a:prstGeom prst="rect">
            <a:avLst/>
          </a:prstGeom>
          <a:noFill/>
          <a:ln w="9525">
            <a:noFill/>
            <a:miter lim="800000"/>
            <a:headEnd/>
            <a:tailEnd/>
          </a:ln>
          <a:effectLst/>
        </p:spPr>
        <p:txBody>
          <a:bodyPr wrap="square">
            <a:spAutoFit/>
          </a:bodyPr>
          <a:lstStyle/>
          <a:p>
            <a:pPr>
              <a:spcBef>
                <a:spcPct val="50000"/>
              </a:spcBef>
              <a:defRPr/>
            </a:pPr>
            <a:r>
              <a:rPr lang="en-US" sz="6600" u="sng" dirty="0">
                <a:solidFill>
                  <a:srgbClr val="800000"/>
                </a:solidFill>
                <a:effectLst>
                  <a:glow rad="101600">
                    <a:schemeClr val="bg1">
                      <a:alpha val="60000"/>
                    </a:schemeClr>
                  </a:glow>
                  <a:outerShdw blurRad="38100" dist="38100" dir="2700000" algn="tl">
                    <a:srgbClr val="000000"/>
                  </a:outerShdw>
                </a:effectLst>
                <a:latin typeface="Nyala" pitchFamily="2" charset="0"/>
              </a:rPr>
              <a:t>SURAH 4: 171</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23554" name="Text Box 2"/>
          <p:cNvSpPr txBox="1">
            <a:spLocks noChangeArrowheads="1"/>
          </p:cNvSpPr>
          <p:nvPr/>
        </p:nvSpPr>
        <p:spPr bwMode="auto">
          <a:xfrm>
            <a:off x="914400" y="1143000"/>
            <a:ext cx="7315200" cy="3416320"/>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5400" dirty="0">
                <a:latin typeface="Nyala" pitchFamily="2" charset="0"/>
              </a:rPr>
              <a:t>The Christ, son of Mary, was but an apostle, and many apostles had (come and) gone before him…</a:t>
            </a:r>
          </a:p>
        </p:txBody>
      </p:sp>
      <p:sp>
        <p:nvSpPr>
          <p:cNvPr id="26627" name="Text Box 3"/>
          <p:cNvSpPr txBox="1">
            <a:spLocks noChangeArrowheads="1"/>
          </p:cNvSpPr>
          <p:nvPr/>
        </p:nvSpPr>
        <p:spPr bwMode="auto">
          <a:xfrm>
            <a:off x="914400" y="0"/>
            <a:ext cx="8229600" cy="1107996"/>
          </a:xfrm>
          <a:prstGeom prst="rect">
            <a:avLst/>
          </a:prstGeom>
          <a:noFill/>
          <a:ln w="9525">
            <a:noFill/>
            <a:miter lim="800000"/>
            <a:headEnd/>
            <a:tailEnd/>
          </a:ln>
          <a:effectLst/>
        </p:spPr>
        <p:txBody>
          <a:bodyPr wrap="square">
            <a:spAutoFit/>
          </a:bodyPr>
          <a:lstStyle/>
          <a:p>
            <a:pPr>
              <a:spcBef>
                <a:spcPct val="50000"/>
              </a:spcBef>
              <a:defRPr/>
            </a:pPr>
            <a:r>
              <a:rPr lang="en-US" sz="6600" u="sng" dirty="0">
                <a:solidFill>
                  <a:srgbClr val="800000"/>
                </a:solidFill>
                <a:effectLst>
                  <a:glow rad="101600">
                    <a:schemeClr val="bg1">
                      <a:alpha val="60000"/>
                    </a:schemeClr>
                  </a:glow>
                  <a:outerShdw blurRad="38100" dist="38100" dir="2700000" algn="tl">
                    <a:srgbClr val="000000"/>
                  </a:outerShdw>
                </a:effectLst>
                <a:latin typeface="Nyala" pitchFamily="2" charset="0"/>
              </a:rPr>
              <a:t>SURAH 5:75</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25602" name="Rectangle 2"/>
          <p:cNvSpPr>
            <a:spLocks noGrp="1" noChangeArrowheads="1"/>
          </p:cNvSpPr>
          <p:nvPr>
            <p:ph type="title"/>
          </p:nvPr>
        </p:nvSpPr>
        <p:spPr>
          <a:xfrm>
            <a:off x="0" y="0"/>
            <a:ext cx="9144000" cy="1219200"/>
          </a:xfrm>
          <a:noFill/>
        </p:spPr>
        <p:txBody>
          <a:bodyPr/>
          <a:lstStyle/>
          <a:p>
            <a:r>
              <a:rPr lang="en-US" sz="3800" b="1" dirty="0">
                <a:solidFill>
                  <a:schemeClr val="tx1"/>
                </a:solidFill>
                <a:effectLst>
                  <a:glow rad="101600">
                    <a:schemeClr val="bg1">
                      <a:alpha val="60000"/>
                    </a:schemeClr>
                  </a:glow>
                </a:effectLst>
                <a:latin typeface="Californian FB" pitchFamily="18" charset="0"/>
              </a:rPr>
              <a:t>The Bible affirms the deity of Jesus</a:t>
            </a:r>
          </a:p>
        </p:txBody>
      </p:sp>
      <p:sp>
        <p:nvSpPr>
          <p:cNvPr id="25603" name="Text Box 3"/>
          <p:cNvSpPr txBox="1">
            <a:spLocks noChangeArrowheads="1"/>
          </p:cNvSpPr>
          <p:nvPr/>
        </p:nvSpPr>
        <p:spPr bwMode="auto">
          <a:xfrm>
            <a:off x="914400" y="976729"/>
            <a:ext cx="7315200" cy="4585871"/>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4000" dirty="0">
                <a:latin typeface="Californian FB" pitchFamily="18" charset="0"/>
              </a:rPr>
              <a:t>	</a:t>
            </a:r>
            <a:r>
              <a:rPr lang="en-US" sz="3600" b="1" dirty="0">
                <a:latin typeface="Californian FB" pitchFamily="18" charset="0"/>
              </a:rPr>
              <a:t>And He was saying to them, </a:t>
            </a:r>
            <a:r>
              <a:rPr lang="en-US" sz="3600" b="1" dirty="0">
                <a:solidFill>
                  <a:srgbClr val="800000"/>
                </a:solidFill>
                <a:latin typeface="Californian FB" pitchFamily="18" charset="0"/>
              </a:rPr>
              <a:t>“You are from below, I am from above; you are of this world, I am not of this world. I said therefore to you, that you shall die in your sins; for unless you believe that I am </a:t>
            </a:r>
            <a:r>
              <a:rPr lang="en-US" sz="3600" b="1" i="1" dirty="0">
                <a:solidFill>
                  <a:srgbClr val="800000"/>
                </a:solidFill>
                <a:latin typeface="Californian FB" pitchFamily="18" charset="0"/>
              </a:rPr>
              <a:t>He</a:t>
            </a:r>
            <a:r>
              <a:rPr lang="en-US" sz="3600" b="1" dirty="0">
                <a:solidFill>
                  <a:srgbClr val="800000"/>
                </a:solidFill>
                <a:latin typeface="Californian FB" pitchFamily="18" charset="0"/>
              </a:rPr>
              <a:t>, you shall die in your sins.” 						</a:t>
            </a:r>
            <a:r>
              <a:rPr lang="en-US" sz="3600" b="1" dirty="0">
                <a:latin typeface="Californian FB" pitchFamily="18" charset="0"/>
              </a:rPr>
              <a:t>– John 8:23-24</a:t>
            </a:r>
            <a:endParaRPr lang="en-US" sz="4000" b="1" dirty="0">
              <a:latin typeface="Californian FB" pitchFamily="18"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6248400"/>
            <a:ext cx="2209800" cy="461665"/>
          </a:xfrm>
          <a:prstGeom prst="rect">
            <a:avLst/>
          </a:prstGeom>
          <a:noFill/>
        </p:spPr>
        <p:txBody>
          <a:bodyPr wrap="square" rtlCol="0">
            <a:spAutoFit/>
          </a:bodyPr>
          <a:lstStyle/>
          <a:p>
            <a:pPr algn="ctr"/>
            <a:r>
              <a:rPr lang="en-US" spc="600" dirty="0">
                <a:solidFill>
                  <a:schemeClr val="bg1"/>
                </a:solidFill>
                <a:effectLst>
                  <a:outerShdw blurRad="38100" dist="38100" dir="2700000" algn="tl">
                    <a:srgbClr val="000000">
                      <a:alpha val="43137"/>
                    </a:srgbClr>
                  </a:outerShdw>
                </a:effectLst>
                <a:latin typeface="Californian FB" pitchFamily="18" charset="0"/>
              </a:rPr>
              <a:t>Definitive</a:t>
            </a:r>
          </a:p>
        </p:txBody>
      </p:sp>
      <p:sp>
        <p:nvSpPr>
          <p:cNvPr id="4" name="TextBox 3"/>
          <p:cNvSpPr txBox="1"/>
          <p:nvPr/>
        </p:nvSpPr>
        <p:spPr>
          <a:xfrm>
            <a:off x="2057400" y="6243935"/>
            <a:ext cx="2514600" cy="461665"/>
          </a:xfrm>
          <a:prstGeom prst="rect">
            <a:avLst/>
          </a:prstGeom>
          <a:noFill/>
        </p:spPr>
        <p:txBody>
          <a:bodyPr wrap="square" rtlCol="0">
            <a:spAutoFit/>
          </a:bodyPr>
          <a:lstStyle/>
          <a:p>
            <a:r>
              <a:rPr lang="en-US" b="1" spc="600" dirty="0">
                <a:effectLst>
                  <a:outerShdw blurRad="38100" dist="38100" dir="2700000" algn="tl">
                    <a:srgbClr val="000000">
                      <a:alpha val="43137"/>
                    </a:srgbClr>
                  </a:outerShdw>
                </a:effectLst>
                <a:latin typeface="Californian FB" pitchFamily="18" charset="0"/>
              </a:rPr>
              <a:t>Differences</a:t>
            </a:r>
          </a:p>
        </p:txBody>
      </p:sp>
      <p:sp>
        <p:nvSpPr>
          <p:cNvPr id="6" name="Moon 5"/>
          <p:cNvSpPr/>
          <p:nvPr/>
        </p:nvSpPr>
        <p:spPr>
          <a:xfrm rot="20351974">
            <a:off x="286056" y="5086931"/>
            <a:ext cx="560960" cy="1284862"/>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p:cNvSpPr txBox="1"/>
          <p:nvPr/>
        </p:nvSpPr>
        <p:spPr>
          <a:xfrm>
            <a:off x="2438400" y="1700748"/>
            <a:ext cx="6400800" cy="3323987"/>
          </a:xfrm>
          <a:prstGeom prst="rect">
            <a:avLst/>
          </a:prstGeom>
          <a:noFill/>
        </p:spPr>
        <p:txBody>
          <a:bodyPr wrap="square" rtlCol="0">
            <a:spAutoFit/>
          </a:bodyPr>
          <a:lstStyle/>
          <a:p>
            <a:pPr algn="ctr"/>
            <a:r>
              <a:rPr lang="en-US" sz="10500" dirty="0">
                <a:solidFill>
                  <a:srgbClr val="800000"/>
                </a:solidFill>
                <a:effectLst>
                  <a:glow rad="101600">
                    <a:schemeClr val="bg1">
                      <a:alpha val="60000"/>
                    </a:schemeClr>
                  </a:glow>
                  <a:outerShdw blurRad="38100" dist="38100" dir="2700000" algn="tl">
                    <a:srgbClr val="000000">
                      <a:alpha val="43137"/>
                    </a:srgbClr>
                  </a:outerShdw>
                </a:effectLst>
                <a:latin typeface="Californian FB" pitchFamily="18" charset="0"/>
              </a:rPr>
              <a:t>A Different </a:t>
            </a:r>
            <a:r>
              <a:rPr lang="en-US" sz="10500" dirty="0">
                <a:effectLst>
                  <a:glow rad="101600">
                    <a:schemeClr val="bg1">
                      <a:alpha val="60000"/>
                    </a:schemeClr>
                  </a:glow>
                  <a:outerShdw blurRad="38100" dist="38100" dir="2700000" algn="tl">
                    <a:srgbClr val="000000">
                      <a:alpha val="43137"/>
                    </a:srgbClr>
                  </a:outerShdw>
                </a:effectLst>
                <a:latin typeface="Californian FB" pitchFamily="18" charset="0"/>
              </a:rPr>
              <a:t>“BOOK”</a:t>
            </a:r>
            <a:endParaRPr lang="en-US" sz="10500" dirty="0">
              <a:solidFill>
                <a:srgbClr val="800000"/>
              </a:solidFill>
              <a:effectLst>
                <a:glow rad="101600">
                  <a:schemeClr val="bg1">
                    <a:alpha val="60000"/>
                  </a:schemeClr>
                </a:glow>
                <a:outerShdw blurRad="38100" dist="38100" dir="2700000" algn="tl">
                  <a:srgbClr val="000000">
                    <a:alpha val="43137"/>
                  </a:srgbClr>
                </a:outerShdw>
              </a:effectLst>
              <a:latin typeface="Californian FB" pitchFamily="18"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AB94"/>
            </a:gs>
            <a:gs pos="17000">
              <a:srgbClr val="D4DEFF"/>
            </a:gs>
            <a:gs pos="47000">
              <a:srgbClr val="D4DEFF"/>
            </a:gs>
            <a:gs pos="100000">
              <a:srgbClr val="8488C4"/>
            </a:gs>
          </a:gsLst>
          <a:lin ang="5400000" scaled="1"/>
        </a:gra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304800"/>
            <a:ext cx="9144000" cy="1143000"/>
          </a:xfrm>
        </p:spPr>
        <p:txBody>
          <a:bodyPr/>
          <a:lstStyle/>
          <a:p>
            <a:pPr>
              <a:defRPr/>
            </a:pPr>
            <a:r>
              <a:rPr lang="en-US" sz="5400" b="1" dirty="0">
                <a:effectLst>
                  <a:outerShdw blurRad="38100" dist="38100" dir="2700000" algn="tl">
                    <a:srgbClr val="FFFFFF"/>
                  </a:outerShdw>
                </a:effectLst>
                <a:latin typeface="Californian FB" pitchFamily="18" charset="0"/>
              </a:rPr>
              <a:t>Christianity and the Bible</a:t>
            </a:r>
          </a:p>
        </p:txBody>
      </p:sp>
      <p:sp>
        <p:nvSpPr>
          <p:cNvPr id="27651" name="Rectangle 3"/>
          <p:cNvSpPr>
            <a:spLocks noGrp="1" noChangeArrowheads="1"/>
          </p:cNvSpPr>
          <p:nvPr>
            <p:ph type="body" sz="half" idx="1"/>
          </p:nvPr>
        </p:nvSpPr>
        <p:spPr>
          <a:xfrm>
            <a:off x="381000" y="1600200"/>
            <a:ext cx="8458200" cy="3429000"/>
          </a:xfrm>
        </p:spPr>
        <p:txBody>
          <a:bodyPr/>
          <a:lstStyle/>
          <a:p>
            <a:r>
              <a:rPr lang="en-US" sz="3600" u="sng" dirty="0">
                <a:latin typeface="Californian FB" pitchFamily="18" charset="0"/>
              </a:rPr>
              <a:t>2 Peter 1:20-21</a:t>
            </a:r>
            <a:r>
              <a:rPr lang="en-US" sz="3600" dirty="0">
                <a:latin typeface="Californian FB" pitchFamily="18" charset="0"/>
              </a:rPr>
              <a:t>, “knowing this first, that no prophecy of Scripture is of any private interpretation, for prophecy never came by the will of man, but holy men of God spoke as they were moved by the Holy Spirit.”</a:t>
            </a:r>
          </a:p>
        </p:txBody>
      </p:sp>
      <p:pic>
        <p:nvPicPr>
          <p:cNvPr id="27652" name="Picture 6" descr="bible"/>
          <p:cNvPicPr>
            <a:picLocks noGrp="1" noChangeAspect="1" noChangeArrowheads="1"/>
          </p:cNvPicPr>
          <p:nvPr>
            <p:ph sz="half" idx="2"/>
          </p:nvPr>
        </p:nvPicPr>
        <p:blipFill>
          <a:blip r:embed="rId2" cstate="print"/>
          <a:srcRect/>
          <a:stretch>
            <a:fillRect/>
          </a:stretch>
        </p:blipFill>
        <p:spPr>
          <a:xfrm>
            <a:off x="7086600" y="4495800"/>
            <a:ext cx="1662113" cy="1949450"/>
          </a:xfrm>
          <a:noFill/>
          <a:ln w="12700">
            <a:solidFill>
              <a:srgbClr val="006600"/>
            </a:solid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AB94"/>
            </a:gs>
            <a:gs pos="17000">
              <a:srgbClr val="D4DEFF"/>
            </a:gs>
            <a:gs pos="47000">
              <a:srgbClr val="D4DEFF"/>
            </a:gs>
            <a:gs pos="100000">
              <a:srgbClr val="8488C4"/>
            </a:gs>
          </a:gsLst>
          <a:lin ang="5400000" scaled="1"/>
        </a:gra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304800"/>
            <a:ext cx="9144000" cy="1143000"/>
          </a:xfrm>
        </p:spPr>
        <p:txBody>
          <a:bodyPr/>
          <a:lstStyle/>
          <a:p>
            <a:pPr>
              <a:defRPr/>
            </a:pPr>
            <a:r>
              <a:rPr lang="en-US" sz="5400" b="1" dirty="0">
                <a:effectLst>
                  <a:outerShdw blurRad="38100" dist="38100" dir="2700000" algn="tl">
                    <a:srgbClr val="FFFFFF"/>
                  </a:outerShdw>
                </a:effectLst>
                <a:latin typeface="Californian FB" pitchFamily="18" charset="0"/>
              </a:rPr>
              <a:t>Christianity and the Bible</a:t>
            </a:r>
          </a:p>
        </p:txBody>
      </p:sp>
      <p:sp>
        <p:nvSpPr>
          <p:cNvPr id="28675" name="Rectangle 3"/>
          <p:cNvSpPr>
            <a:spLocks noGrp="1" noChangeArrowheads="1"/>
          </p:cNvSpPr>
          <p:nvPr>
            <p:ph type="body" sz="half" idx="1"/>
          </p:nvPr>
        </p:nvSpPr>
        <p:spPr>
          <a:xfrm>
            <a:off x="381000" y="1676400"/>
            <a:ext cx="8458200" cy="3276600"/>
          </a:xfrm>
        </p:spPr>
        <p:txBody>
          <a:bodyPr/>
          <a:lstStyle/>
          <a:p>
            <a:r>
              <a:rPr lang="en-US" sz="4000" u="sng" dirty="0">
                <a:latin typeface="Californian FB" pitchFamily="18" charset="0"/>
              </a:rPr>
              <a:t>2 Peter 1:3</a:t>
            </a:r>
            <a:r>
              <a:rPr lang="en-US" sz="4000" dirty="0">
                <a:latin typeface="Californian FB" pitchFamily="18" charset="0"/>
              </a:rPr>
              <a:t>, “As His divine power has given to us all things that pertain to life and godliness, through the knowledge of Him who called us by glory and virtue”</a:t>
            </a:r>
          </a:p>
        </p:txBody>
      </p:sp>
      <p:pic>
        <p:nvPicPr>
          <p:cNvPr id="28676" name="Picture 4" descr="bible"/>
          <p:cNvPicPr>
            <a:picLocks noGrp="1" noChangeAspect="1" noChangeArrowheads="1"/>
          </p:cNvPicPr>
          <p:nvPr>
            <p:ph sz="half" idx="2"/>
          </p:nvPr>
        </p:nvPicPr>
        <p:blipFill>
          <a:blip r:embed="rId2" cstate="print"/>
          <a:srcRect/>
          <a:stretch>
            <a:fillRect/>
          </a:stretch>
        </p:blipFill>
        <p:spPr>
          <a:xfrm>
            <a:off x="7086600" y="4495800"/>
            <a:ext cx="1662113" cy="1949450"/>
          </a:xfrm>
          <a:noFill/>
          <a:ln w="12700">
            <a:solidFill>
              <a:srgbClr val="006600"/>
            </a:solid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AB94"/>
            </a:gs>
            <a:gs pos="17000">
              <a:srgbClr val="D4DEFF"/>
            </a:gs>
            <a:gs pos="47000">
              <a:srgbClr val="D4DEFF"/>
            </a:gs>
            <a:gs pos="100000">
              <a:srgbClr val="8488C4"/>
            </a:gs>
          </a:gsLst>
          <a:lin ang="5400000" scaled="1"/>
        </a:gra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304800"/>
            <a:ext cx="9144000" cy="1143000"/>
          </a:xfrm>
        </p:spPr>
        <p:txBody>
          <a:bodyPr/>
          <a:lstStyle/>
          <a:p>
            <a:pPr>
              <a:defRPr/>
            </a:pPr>
            <a:r>
              <a:rPr lang="en-US" sz="5400" b="1" dirty="0">
                <a:effectLst>
                  <a:outerShdw blurRad="38100" dist="38100" dir="2700000" algn="tl">
                    <a:srgbClr val="FFFFFF"/>
                  </a:outerShdw>
                </a:effectLst>
                <a:latin typeface="Californian FB" pitchFamily="18" charset="0"/>
              </a:rPr>
              <a:t>Christianity and the Bible</a:t>
            </a:r>
          </a:p>
        </p:txBody>
      </p:sp>
      <p:sp>
        <p:nvSpPr>
          <p:cNvPr id="29699" name="Rectangle 3"/>
          <p:cNvSpPr>
            <a:spLocks noGrp="1" noChangeArrowheads="1"/>
          </p:cNvSpPr>
          <p:nvPr>
            <p:ph type="body" sz="half" idx="1"/>
          </p:nvPr>
        </p:nvSpPr>
        <p:spPr>
          <a:xfrm>
            <a:off x="381000" y="1676400"/>
            <a:ext cx="8458200" cy="3048000"/>
          </a:xfrm>
        </p:spPr>
        <p:txBody>
          <a:bodyPr/>
          <a:lstStyle/>
          <a:p>
            <a:r>
              <a:rPr lang="en-US" sz="3600" u="sng" dirty="0">
                <a:latin typeface="Californian FB" pitchFamily="18" charset="0"/>
              </a:rPr>
              <a:t>2 Timothy 3:16-17</a:t>
            </a:r>
            <a:r>
              <a:rPr lang="en-US" sz="3600" dirty="0">
                <a:latin typeface="Californian FB" pitchFamily="18" charset="0"/>
              </a:rPr>
              <a:t>, “All Scripture is given by inspiration of God, and is profitable for doctrine, for reproof, for correction, for instruction in righteousness, that the man of God may be complete, thoroughly equipped for every good work.”</a:t>
            </a:r>
          </a:p>
          <a:p>
            <a:r>
              <a:rPr lang="en-US" sz="3600" u="sng" dirty="0">
                <a:latin typeface="Californian FB" pitchFamily="18" charset="0"/>
              </a:rPr>
              <a:t>John 10:35</a:t>
            </a:r>
            <a:r>
              <a:rPr lang="en-US" sz="3600" dirty="0">
                <a:latin typeface="Californian FB" pitchFamily="18" charset="0"/>
              </a:rPr>
              <a:t>, </a:t>
            </a:r>
            <a:r>
              <a:rPr lang="en-US" sz="3600" dirty="0">
                <a:solidFill>
                  <a:srgbClr val="800000"/>
                </a:solidFill>
                <a:latin typeface="Californian FB" pitchFamily="18" charset="0"/>
              </a:rPr>
              <a:t>“Scripture cannot be 			broken.”</a:t>
            </a:r>
          </a:p>
        </p:txBody>
      </p:sp>
      <p:pic>
        <p:nvPicPr>
          <p:cNvPr id="29700" name="Picture 4" descr="bible"/>
          <p:cNvPicPr>
            <a:picLocks noGrp="1" noChangeAspect="1" noChangeArrowheads="1"/>
          </p:cNvPicPr>
          <p:nvPr>
            <p:ph sz="half" idx="2"/>
          </p:nvPr>
        </p:nvPicPr>
        <p:blipFill>
          <a:blip r:embed="rId2" cstate="print"/>
          <a:srcRect/>
          <a:stretch>
            <a:fillRect/>
          </a:stretch>
        </p:blipFill>
        <p:spPr>
          <a:xfrm>
            <a:off x="7086600" y="4495800"/>
            <a:ext cx="1662113" cy="1949450"/>
          </a:xfrm>
          <a:noFill/>
          <a:ln w="12700">
            <a:solidFill>
              <a:srgbClr val="006600"/>
            </a:solid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gene-robinson"/>
          <p:cNvPicPr>
            <a:picLocks noChangeAspect="1" noChangeArrowheads="1"/>
          </p:cNvPicPr>
          <p:nvPr/>
        </p:nvPicPr>
        <p:blipFill>
          <a:blip r:embed="rId2" cstate="print"/>
          <a:srcRect/>
          <a:stretch>
            <a:fillRect/>
          </a:stretch>
        </p:blipFill>
        <p:spPr bwMode="auto">
          <a:xfrm>
            <a:off x="1905000" y="3505200"/>
            <a:ext cx="1787525" cy="2628900"/>
          </a:xfrm>
          <a:prstGeom prst="rect">
            <a:avLst/>
          </a:prstGeom>
          <a:noFill/>
          <a:ln w="9525">
            <a:noFill/>
            <a:miter lim="800000"/>
            <a:headEnd/>
            <a:tailEnd/>
          </a:ln>
        </p:spPr>
      </p:pic>
      <p:pic>
        <p:nvPicPr>
          <p:cNvPr id="4099" name="Picture 2" descr="Joel_Seated"/>
          <p:cNvPicPr>
            <a:picLocks noChangeAspect="1" noChangeArrowheads="1"/>
          </p:cNvPicPr>
          <p:nvPr/>
        </p:nvPicPr>
        <p:blipFill>
          <a:blip r:embed="rId3" cstate="print"/>
          <a:srcRect/>
          <a:stretch>
            <a:fillRect/>
          </a:stretch>
        </p:blipFill>
        <p:spPr bwMode="auto">
          <a:xfrm>
            <a:off x="76200" y="3505200"/>
            <a:ext cx="1727200" cy="2667000"/>
          </a:xfrm>
          <a:prstGeom prst="rect">
            <a:avLst/>
          </a:prstGeom>
          <a:noFill/>
          <a:ln w="12700">
            <a:solidFill>
              <a:schemeClr val="tx1"/>
            </a:solidFill>
            <a:miter lim="800000"/>
            <a:headEnd/>
            <a:tailEnd/>
          </a:ln>
        </p:spPr>
      </p:pic>
      <p:pic>
        <p:nvPicPr>
          <p:cNvPr id="4101" name="Picture 2" descr="billy_graham"/>
          <p:cNvPicPr>
            <a:picLocks noChangeAspect="1" noChangeArrowheads="1"/>
          </p:cNvPicPr>
          <p:nvPr/>
        </p:nvPicPr>
        <p:blipFill>
          <a:blip r:embed="rId4" cstate="print"/>
          <a:srcRect/>
          <a:stretch>
            <a:fillRect/>
          </a:stretch>
        </p:blipFill>
        <p:spPr bwMode="auto">
          <a:xfrm>
            <a:off x="6629400" y="0"/>
            <a:ext cx="2514600" cy="2819400"/>
          </a:xfrm>
          <a:prstGeom prst="rect">
            <a:avLst/>
          </a:prstGeom>
          <a:noFill/>
          <a:ln w="9525">
            <a:noFill/>
            <a:miter lim="800000"/>
            <a:headEnd/>
            <a:tailEnd/>
          </a:ln>
        </p:spPr>
      </p:pic>
      <p:sp>
        <p:nvSpPr>
          <p:cNvPr id="4102" name="Text Box 3"/>
          <p:cNvSpPr txBox="1">
            <a:spLocks noChangeArrowheads="1"/>
          </p:cNvSpPr>
          <p:nvPr/>
        </p:nvSpPr>
        <p:spPr bwMode="auto">
          <a:xfrm>
            <a:off x="6629400" y="2819400"/>
            <a:ext cx="2514600" cy="45720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Billy Graham</a:t>
            </a:r>
          </a:p>
        </p:txBody>
      </p:sp>
      <p:pic>
        <p:nvPicPr>
          <p:cNvPr id="4103" name="Picture 4" descr="beyonce"/>
          <p:cNvPicPr>
            <a:picLocks noChangeAspect="1" noChangeArrowheads="1"/>
          </p:cNvPicPr>
          <p:nvPr/>
        </p:nvPicPr>
        <p:blipFill>
          <a:blip r:embed="rId5" cstate="print"/>
          <a:srcRect/>
          <a:stretch>
            <a:fillRect/>
          </a:stretch>
        </p:blipFill>
        <p:spPr bwMode="auto">
          <a:xfrm>
            <a:off x="0" y="0"/>
            <a:ext cx="1879600" cy="2819400"/>
          </a:xfrm>
          <a:prstGeom prst="rect">
            <a:avLst/>
          </a:prstGeom>
          <a:noFill/>
          <a:ln w="9525">
            <a:noFill/>
            <a:miter lim="800000"/>
            <a:headEnd/>
            <a:tailEnd/>
          </a:ln>
        </p:spPr>
      </p:pic>
      <p:sp>
        <p:nvSpPr>
          <p:cNvPr id="4104" name="Text Box 5"/>
          <p:cNvSpPr txBox="1">
            <a:spLocks noChangeArrowheads="1"/>
          </p:cNvSpPr>
          <p:nvPr/>
        </p:nvSpPr>
        <p:spPr bwMode="auto">
          <a:xfrm>
            <a:off x="0" y="2819400"/>
            <a:ext cx="17526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Beyonce</a:t>
            </a:r>
          </a:p>
        </p:txBody>
      </p:sp>
      <p:pic>
        <p:nvPicPr>
          <p:cNvPr id="4105" name="Picture 6" descr="19_benny-hinn"/>
          <p:cNvPicPr>
            <a:picLocks noChangeAspect="1" noChangeArrowheads="1"/>
          </p:cNvPicPr>
          <p:nvPr/>
        </p:nvPicPr>
        <p:blipFill>
          <a:blip r:embed="rId6" cstate="print"/>
          <a:srcRect/>
          <a:stretch>
            <a:fillRect/>
          </a:stretch>
        </p:blipFill>
        <p:spPr bwMode="auto">
          <a:xfrm>
            <a:off x="3733800" y="3505200"/>
            <a:ext cx="1954212" cy="2667000"/>
          </a:xfrm>
          <a:prstGeom prst="rect">
            <a:avLst/>
          </a:prstGeom>
          <a:noFill/>
          <a:ln w="9525">
            <a:noFill/>
            <a:miter lim="800000"/>
            <a:headEnd/>
            <a:tailEnd/>
          </a:ln>
        </p:spPr>
      </p:pic>
      <p:pic>
        <p:nvPicPr>
          <p:cNvPr id="4107" name="Picture 9" descr="Mother%20Teresa-1"/>
          <p:cNvPicPr>
            <a:picLocks noChangeAspect="1" noChangeArrowheads="1"/>
          </p:cNvPicPr>
          <p:nvPr/>
        </p:nvPicPr>
        <p:blipFill>
          <a:blip r:embed="rId7" cstate="print"/>
          <a:srcRect b="9756"/>
          <a:stretch>
            <a:fillRect/>
          </a:stretch>
        </p:blipFill>
        <p:spPr bwMode="auto">
          <a:xfrm>
            <a:off x="2057400" y="0"/>
            <a:ext cx="2090738" cy="2819400"/>
          </a:xfrm>
          <a:prstGeom prst="rect">
            <a:avLst/>
          </a:prstGeom>
          <a:noFill/>
          <a:ln w="9525">
            <a:noFill/>
            <a:miter lim="800000"/>
            <a:headEnd/>
            <a:tailEnd/>
          </a:ln>
        </p:spPr>
      </p:pic>
      <p:sp>
        <p:nvSpPr>
          <p:cNvPr id="4108" name="Text Box 11"/>
          <p:cNvSpPr txBox="1">
            <a:spLocks noChangeArrowheads="1"/>
          </p:cNvSpPr>
          <p:nvPr/>
        </p:nvSpPr>
        <p:spPr bwMode="auto">
          <a:xfrm>
            <a:off x="2057400" y="2819400"/>
            <a:ext cx="21336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Mother Teresa</a:t>
            </a:r>
          </a:p>
        </p:txBody>
      </p:sp>
      <p:sp>
        <p:nvSpPr>
          <p:cNvPr id="4109" name="Text Box 12"/>
          <p:cNvSpPr txBox="1">
            <a:spLocks noChangeArrowheads="1"/>
          </p:cNvSpPr>
          <p:nvPr/>
        </p:nvSpPr>
        <p:spPr bwMode="auto">
          <a:xfrm>
            <a:off x="4267200" y="2819400"/>
            <a:ext cx="2209800" cy="427038"/>
          </a:xfrm>
          <a:prstGeom prst="rect">
            <a:avLst/>
          </a:prstGeom>
          <a:noFill/>
          <a:ln w="9525">
            <a:noFill/>
            <a:miter lim="800000"/>
            <a:headEnd/>
            <a:tailEnd/>
          </a:ln>
        </p:spPr>
        <p:txBody>
          <a:bodyPr>
            <a:spAutoFit/>
          </a:bodyPr>
          <a:lstStyle/>
          <a:p>
            <a:pPr algn="ctr">
              <a:spcBef>
                <a:spcPct val="50000"/>
              </a:spcBef>
            </a:pPr>
            <a:r>
              <a:rPr lang="en-US" sz="2200" b="1" dirty="0">
                <a:latin typeface="Times New Roman" pitchFamily="18" charset="0"/>
              </a:rPr>
              <a:t>Andrew Roberts</a:t>
            </a:r>
          </a:p>
        </p:txBody>
      </p:sp>
      <p:sp>
        <p:nvSpPr>
          <p:cNvPr id="4110" name="Text Box 14"/>
          <p:cNvSpPr txBox="1">
            <a:spLocks noChangeArrowheads="1"/>
          </p:cNvSpPr>
          <p:nvPr/>
        </p:nvSpPr>
        <p:spPr bwMode="auto">
          <a:xfrm>
            <a:off x="3657600" y="6172200"/>
            <a:ext cx="20574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Benny Hinn</a:t>
            </a:r>
          </a:p>
        </p:txBody>
      </p:sp>
      <p:sp>
        <p:nvSpPr>
          <p:cNvPr id="4111" name="Text Box 15"/>
          <p:cNvSpPr txBox="1">
            <a:spLocks noChangeArrowheads="1"/>
          </p:cNvSpPr>
          <p:nvPr/>
        </p:nvSpPr>
        <p:spPr bwMode="auto">
          <a:xfrm>
            <a:off x="5791200" y="6172200"/>
            <a:ext cx="3352800" cy="45720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Pope Francis</a:t>
            </a:r>
          </a:p>
        </p:txBody>
      </p:sp>
      <p:sp>
        <p:nvSpPr>
          <p:cNvPr id="4113" name="Text Box 18"/>
          <p:cNvSpPr txBox="1">
            <a:spLocks noChangeArrowheads="1"/>
          </p:cNvSpPr>
          <p:nvPr/>
        </p:nvSpPr>
        <p:spPr bwMode="auto">
          <a:xfrm>
            <a:off x="0" y="6172200"/>
            <a:ext cx="18288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Joel Osteen</a:t>
            </a:r>
          </a:p>
        </p:txBody>
      </p:sp>
      <p:sp>
        <p:nvSpPr>
          <p:cNvPr id="4114" name="Text Box 14"/>
          <p:cNvSpPr txBox="1">
            <a:spLocks noChangeArrowheads="1"/>
          </p:cNvSpPr>
          <p:nvPr/>
        </p:nvSpPr>
        <p:spPr bwMode="auto">
          <a:xfrm>
            <a:off x="1752600" y="6096000"/>
            <a:ext cx="2057400" cy="8223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Bishop Gene Robinson</a:t>
            </a:r>
          </a:p>
        </p:txBody>
      </p:sp>
      <p:pic>
        <p:nvPicPr>
          <p:cNvPr id="20" name="Picture 19" descr="maxresdefault.jpg"/>
          <p:cNvPicPr>
            <a:picLocks noChangeAspect="1"/>
          </p:cNvPicPr>
          <p:nvPr/>
        </p:nvPicPr>
        <p:blipFill>
          <a:blip r:embed="rId8" cstate="print"/>
          <a:srcRect l="1657" r="9834"/>
          <a:stretch>
            <a:fillRect/>
          </a:stretch>
        </p:blipFill>
        <p:spPr>
          <a:xfrm>
            <a:off x="5715000" y="3505200"/>
            <a:ext cx="3429000" cy="2667000"/>
          </a:xfrm>
          <a:prstGeom prst="rect">
            <a:avLst/>
          </a:prstGeom>
        </p:spPr>
      </p:pic>
      <p:pic>
        <p:nvPicPr>
          <p:cNvPr id="21" name="Picture 20" descr="300_1487 copy 2.jpg"/>
          <p:cNvPicPr>
            <a:picLocks noChangeAspect="1"/>
          </p:cNvPicPr>
          <p:nvPr/>
        </p:nvPicPr>
        <p:blipFill>
          <a:blip r:embed="rId9" cstate="print"/>
          <a:srcRect b="7035"/>
          <a:stretch>
            <a:fillRect/>
          </a:stretch>
        </p:blipFill>
        <p:spPr>
          <a:xfrm>
            <a:off x="4267200" y="0"/>
            <a:ext cx="2166258" cy="2819400"/>
          </a:xfrm>
          <a:prstGeom prst="rect">
            <a:avLst/>
          </a:prstGeom>
        </p:spPr>
      </p:pic>
      <p:sp>
        <p:nvSpPr>
          <p:cNvPr id="46096" name="Text Box 16"/>
          <p:cNvSpPr txBox="1">
            <a:spLocks noChangeArrowheads="1"/>
          </p:cNvSpPr>
          <p:nvPr/>
        </p:nvSpPr>
        <p:spPr bwMode="auto">
          <a:xfrm>
            <a:off x="304800" y="2133600"/>
            <a:ext cx="8534400" cy="1920875"/>
          </a:xfrm>
          <a:prstGeom prst="rect">
            <a:avLst/>
          </a:prstGeom>
          <a:solidFill>
            <a:srgbClr val="FFFF99">
              <a:alpha val="70000"/>
            </a:srgbClr>
          </a:solidFill>
          <a:ln w="9525">
            <a:noFill/>
            <a:miter lim="800000"/>
            <a:headEnd/>
            <a:tailEnd/>
          </a:ln>
          <a:effectLst/>
        </p:spPr>
        <p:txBody>
          <a:bodyPr>
            <a:spAutoFit/>
          </a:bodyPr>
          <a:lstStyle/>
          <a:p>
            <a:pPr algn="ctr">
              <a:spcBef>
                <a:spcPct val="50000"/>
              </a:spcBef>
              <a:defRPr/>
            </a:pPr>
            <a:r>
              <a:rPr lang="en-US" sz="4000" b="1" i="1" dirty="0">
                <a:solidFill>
                  <a:schemeClr val="accent2"/>
                </a:solidFill>
                <a:effectLst>
                  <a:outerShdw blurRad="38100" dist="38100" dir="2700000" algn="tl">
                    <a:srgbClr val="000000"/>
                  </a:outerShdw>
                </a:effectLst>
              </a:rPr>
              <a:t>All are “Christian” 					(In Muslim Eyes), But Do All Believe and Practice Alike?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96"/>
                                        </p:tgtEl>
                                        <p:attrNameLst>
                                          <p:attrName>style.visibility</p:attrName>
                                        </p:attrNameLst>
                                      </p:cBhvr>
                                      <p:to>
                                        <p:strVal val="visible"/>
                                      </p:to>
                                    </p:set>
                                    <p:animEffect transition="in" filter="dissolve">
                                      <p:cBhvr>
                                        <p:cTn id="7" dur="500"/>
                                        <p:tgtEl>
                                          <p:spTgt spid="46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AB94"/>
            </a:gs>
            <a:gs pos="17000">
              <a:srgbClr val="D4DEFF"/>
            </a:gs>
            <a:gs pos="47000">
              <a:srgbClr val="D4DEFF"/>
            </a:gs>
            <a:gs pos="100000">
              <a:srgbClr val="8488C4"/>
            </a:gs>
          </a:gsLst>
          <a:lin ang="5400000" scaled="1"/>
        </a:gra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304800"/>
            <a:ext cx="9144000" cy="1143000"/>
          </a:xfrm>
        </p:spPr>
        <p:txBody>
          <a:bodyPr/>
          <a:lstStyle/>
          <a:p>
            <a:pPr>
              <a:defRPr/>
            </a:pPr>
            <a:r>
              <a:rPr lang="en-US" sz="5400" b="1" dirty="0">
                <a:effectLst>
                  <a:outerShdw blurRad="38100" dist="38100" dir="2700000" algn="tl">
                    <a:srgbClr val="FFFFFF"/>
                  </a:outerShdw>
                </a:effectLst>
                <a:latin typeface="Californian FB" pitchFamily="18" charset="0"/>
              </a:rPr>
              <a:t>Christianity and the Bible</a:t>
            </a:r>
          </a:p>
        </p:txBody>
      </p:sp>
      <p:sp>
        <p:nvSpPr>
          <p:cNvPr id="30723" name="Rectangle 3"/>
          <p:cNvSpPr>
            <a:spLocks noGrp="1" noChangeArrowheads="1"/>
          </p:cNvSpPr>
          <p:nvPr>
            <p:ph type="body" sz="half" idx="1"/>
          </p:nvPr>
        </p:nvSpPr>
        <p:spPr>
          <a:xfrm>
            <a:off x="152400" y="1371600"/>
            <a:ext cx="8686800" cy="4648200"/>
          </a:xfrm>
        </p:spPr>
        <p:txBody>
          <a:bodyPr/>
          <a:lstStyle/>
          <a:p>
            <a:r>
              <a:rPr lang="en-US" u="sng" dirty="0">
                <a:latin typeface="Californian FB" pitchFamily="18" charset="0"/>
              </a:rPr>
              <a:t>Matthew 15:6-9</a:t>
            </a:r>
            <a:r>
              <a:rPr lang="en-US" dirty="0">
                <a:latin typeface="Californian FB" pitchFamily="18" charset="0"/>
              </a:rPr>
              <a:t>, </a:t>
            </a:r>
            <a:r>
              <a:rPr lang="en-US" dirty="0">
                <a:solidFill>
                  <a:srgbClr val="800000"/>
                </a:solidFill>
                <a:latin typeface="Californian FB" pitchFamily="18" charset="0"/>
              </a:rPr>
              <a:t>“Thus you have made the commandment of God of no effect by your tradition. Hypocrites! Well did Isaiah prophesy about you, saying: "These people draw near to Me with their mouth, And honor Me with their lips, But their heart is far from Me. And in vain they worship Me, Teaching as doctrines the commandments of men.”</a:t>
            </a:r>
          </a:p>
        </p:txBody>
      </p:sp>
      <p:pic>
        <p:nvPicPr>
          <p:cNvPr id="30724" name="Picture 4" descr="bible"/>
          <p:cNvPicPr>
            <a:picLocks noGrp="1" noChangeAspect="1" noChangeArrowheads="1"/>
          </p:cNvPicPr>
          <p:nvPr>
            <p:ph sz="half" idx="2"/>
          </p:nvPr>
        </p:nvPicPr>
        <p:blipFill>
          <a:blip r:embed="rId2" cstate="print"/>
          <a:srcRect/>
          <a:stretch>
            <a:fillRect/>
          </a:stretch>
        </p:blipFill>
        <p:spPr>
          <a:xfrm>
            <a:off x="7369175" y="4648200"/>
            <a:ext cx="1531938" cy="1797050"/>
          </a:xfrm>
          <a:noFill/>
          <a:ln w="12700">
            <a:solidFill>
              <a:srgbClr val="006600"/>
            </a:solid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AB94"/>
            </a:gs>
            <a:gs pos="17000">
              <a:srgbClr val="D4DEFF"/>
            </a:gs>
            <a:gs pos="47000">
              <a:srgbClr val="D4DEFF"/>
            </a:gs>
            <a:gs pos="100000">
              <a:srgbClr val="8488C4"/>
            </a:gs>
          </a:gsLst>
          <a:lin ang="5400000" scaled="1"/>
        </a:gra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304800"/>
            <a:ext cx="9144000" cy="1143000"/>
          </a:xfrm>
        </p:spPr>
        <p:txBody>
          <a:bodyPr/>
          <a:lstStyle/>
          <a:p>
            <a:pPr>
              <a:defRPr/>
            </a:pPr>
            <a:r>
              <a:rPr lang="en-US" sz="5400" b="1" dirty="0">
                <a:effectLst>
                  <a:outerShdw blurRad="38100" dist="38100" dir="2700000" algn="tl">
                    <a:srgbClr val="FFFFFF"/>
                  </a:outerShdw>
                </a:effectLst>
                <a:latin typeface="Nyala" pitchFamily="2" charset="0"/>
              </a:rPr>
              <a:t>Islam and Revelation</a:t>
            </a:r>
          </a:p>
        </p:txBody>
      </p:sp>
      <p:sp>
        <p:nvSpPr>
          <p:cNvPr id="31747" name="Rectangle 3"/>
          <p:cNvSpPr>
            <a:spLocks noGrp="1" noChangeArrowheads="1"/>
          </p:cNvSpPr>
          <p:nvPr>
            <p:ph type="body" sz="half" idx="1"/>
          </p:nvPr>
        </p:nvSpPr>
        <p:spPr>
          <a:xfrm>
            <a:off x="304800" y="1600200"/>
            <a:ext cx="8382000" cy="2438400"/>
          </a:xfrm>
        </p:spPr>
        <p:txBody>
          <a:bodyPr/>
          <a:lstStyle/>
          <a:p>
            <a:r>
              <a:rPr lang="en-US" sz="3600" u="sng" dirty="0">
                <a:latin typeface="Nyala" pitchFamily="2" charset="0"/>
              </a:rPr>
              <a:t>SURAH 3:3</a:t>
            </a:r>
            <a:r>
              <a:rPr lang="en-US" sz="3600" dirty="0">
                <a:latin typeface="Nyala" pitchFamily="2" charset="0"/>
              </a:rPr>
              <a:t>, “He has verily revealed to you this Book, in truth and confirmation of the Books revealed before, as indeed He had revealed the Torah and the Gospel”</a:t>
            </a:r>
          </a:p>
        </p:txBody>
      </p:sp>
      <p:pic>
        <p:nvPicPr>
          <p:cNvPr id="31748" name="Picture 6" descr="koran stand"/>
          <p:cNvPicPr>
            <a:picLocks noGrp="1" noChangeAspect="1" noChangeArrowheads="1"/>
          </p:cNvPicPr>
          <p:nvPr>
            <p:ph sz="half" idx="2"/>
          </p:nvPr>
        </p:nvPicPr>
        <p:blipFill>
          <a:blip r:embed="rId2" cstate="print"/>
          <a:srcRect/>
          <a:stretch>
            <a:fillRect/>
          </a:stretch>
        </p:blipFill>
        <p:spPr>
          <a:xfrm>
            <a:off x="381000" y="4495800"/>
            <a:ext cx="1905000" cy="2047875"/>
          </a:xfrm>
          <a:noFill/>
          <a:ln w="12700">
            <a:solidFill>
              <a:srgbClr val="006600"/>
            </a:solidFill>
          </a:ln>
        </p:spPr>
      </p:pic>
      <p:sp>
        <p:nvSpPr>
          <p:cNvPr id="102407" name="Text Box 7"/>
          <p:cNvSpPr txBox="1">
            <a:spLocks noChangeArrowheads="1"/>
          </p:cNvSpPr>
          <p:nvPr/>
        </p:nvSpPr>
        <p:spPr bwMode="auto">
          <a:xfrm>
            <a:off x="2590800" y="4038600"/>
            <a:ext cx="6248400" cy="2308324"/>
          </a:xfrm>
          <a:prstGeom prst="rect">
            <a:avLst/>
          </a:prstGeom>
          <a:noFill/>
          <a:ln w="9525">
            <a:noFill/>
            <a:miter lim="800000"/>
            <a:headEnd/>
            <a:tailEnd/>
          </a:ln>
        </p:spPr>
        <p:txBody>
          <a:bodyPr>
            <a:spAutoFit/>
          </a:bodyPr>
          <a:lstStyle/>
          <a:p>
            <a:pPr>
              <a:spcBef>
                <a:spcPct val="50000"/>
              </a:spcBef>
            </a:pPr>
            <a:r>
              <a:rPr lang="en-US" sz="3600" u="sng" dirty="0">
                <a:latin typeface="Nyala" pitchFamily="2" charset="0"/>
              </a:rPr>
              <a:t>SURAH 7:157</a:t>
            </a:r>
            <a:r>
              <a:rPr lang="en-US" sz="3600" dirty="0">
                <a:latin typeface="Nyala" pitchFamily="2" charset="0"/>
              </a:rPr>
              <a:t>, “Who follow the messenger, the gentile Prophet, described in the Torah and the Gospel…”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dissolve">
                                      <p:cBhvr>
                                        <p:cTn id="7"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AB94"/>
            </a:gs>
            <a:gs pos="17000">
              <a:srgbClr val="D4DEFF"/>
            </a:gs>
            <a:gs pos="47000">
              <a:srgbClr val="D4DEFF"/>
            </a:gs>
            <a:gs pos="100000">
              <a:srgbClr val="8488C4"/>
            </a:gs>
          </a:gsLst>
          <a:lin ang="5400000" scaled="1"/>
        </a:gra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304800"/>
            <a:ext cx="9144000" cy="1143000"/>
          </a:xfrm>
        </p:spPr>
        <p:txBody>
          <a:bodyPr/>
          <a:lstStyle/>
          <a:p>
            <a:pPr>
              <a:defRPr/>
            </a:pPr>
            <a:r>
              <a:rPr lang="en-US" sz="5400" b="1" dirty="0">
                <a:effectLst>
                  <a:outerShdw blurRad="38100" dist="38100" dir="2700000" algn="tl">
                    <a:srgbClr val="FFFFFF"/>
                  </a:outerShdw>
                </a:effectLst>
                <a:latin typeface="Nyala" pitchFamily="2" charset="0"/>
              </a:rPr>
              <a:t>Islam and Revelation</a:t>
            </a:r>
          </a:p>
        </p:txBody>
      </p:sp>
      <p:sp>
        <p:nvSpPr>
          <p:cNvPr id="32771" name="Rectangle 3"/>
          <p:cNvSpPr>
            <a:spLocks noGrp="1" noChangeArrowheads="1"/>
          </p:cNvSpPr>
          <p:nvPr>
            <p:ph type="body" sz="half" idx="1"/>
          </p:nvPr>
        </p:nvSpPr>
        <p:spPr>
          <a:xfrm>
            <a:off x="228600" y="1219200"/>
            <a:ext cx="8915400" cy="2819400"/>
          </a:xfrm>
        </p:spPr>
        <p:txBody>
          <a:bodyPr/>
          <a:lstStyle/>
          <a:p>
            <a:r>
              <a:rPr lang="en-US" sz="3600" u="sng" dirty="0">
                <a:latin typeface="Nyala" pitchFamily="2" charset="0"/>
              </a:rPr>
              <a:t>SURAH 22:52-53</a:t>
            </a:r>
            <a:r>
              <a:rPr lang="en-US" sz="3600" dirty="0">
                <a:latin typeface="Nyala" pitchFamily="2" charset="0"/>
              </a:rPr>
              <a:t>, “We have sent no messenger or apostle before you with whose recitations Satan did not tamper. Yet God abrogates what Satan interpolates; then He confirms His revelations, for God is all-knowing and all-wise.</a:t>
            </a:r>
          </a:p>
        </p:txBody>
      </p:sp>
      <p:pic>
        <p:nvPicPr>
          <p:cNvPr id="32772" name="Picture 4" descr="koran stand"/>
          <p:cNvPicPr>
            <a:picLocks noGrp="1" noChangeAspect="1" noChangeArrowheads="1"/>
          </p:cNvPicPr>
          <p:nvPr>
            <p:ph sz="half" idx="2"/>
          </p:nvPr>
        </p:nvPicPr>
        <p:blipFill>
          <a:blip r:embed="rId2" cstate="print"/>
          <a:srcRect/>
          <a:stretch>
            <a:fillRect/>
          </a:stretch>
        </p:blipFill>
        <p:spPr>
          <a:xfrm>
            <a:off x="381000" y="4495800"/>
            <a:ext cx="1905000" cy="2047875"/>
          </a:xfrm>
          <a:noFill/>
          <a:ln w="12700">
            <a:solidFill>
              <a:srgbClr val="006600"/>
            </a:solidFill>
          </a:ln>
        </p:spPr>
      </p:pic>
      <p:sp>
        <p:nvSpPr>
          <p:cNvPr id="32773" name="Text Box 6"/>
          <p:cNvSpPr txBox="1">
            <a:spLocks noChangeArrowheads="1"/>
          </p:cNvSpPr>
          <p:nvPr/>
        </p:nvSpPr>
        <p:spPr bwMode="auto">
          <a:xfrm>
            <a:off x="2362200" y="3962400"/>
            <a:ext cx="6781800" cy="2862322"/>
          </a:xfrm>
          <a:prstGeom prst="rect">
            <a:avLst/>
          </a:prstGeom>
          <a:noFill/>
          <a:ln w="9525">
            <a:noFill/>
            <a:miter lim="800000"/>
            <a:headEnd/>
            <a:tailEnd/>
          </a:ln>
        </p:spPr>
        <p:txBody>
          <a:bodyPr>
            <a:spAutoFit/>
          </a:bodyPr>
          <a:lstStyle/>
          <a:p>
            <a:pPr>
              <a:spcBef>
                <a:spcPct val="50000"/>
              </a:spcBef>
            </a:pPr>
            <a:r>
              <a:rPr lang="en-US" sz="3600" dirty="0">
                <a:latin typeface="Nyala" pitchFamily="2" charset="0"/>
              </a:rPr>
              <a:t>This is in order to make the interpolations of Satan a test for those whose hearts are diseased and hardened: Surely the sinners have gone far in dissent.”</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AB94"/>
            </a:gs>
            <a:gs pos="17000">
              <a:srgbClr val="D4DEFF"/>
            </a:gs>
            <a:gs pos="47000">
              <a:srgbClr val="D4DEFF"/>
            </a:gs>
            <a:gs pos="100000">
              <a:srgbClr val="8488C4"/>
            </a:gs>
          </a:gsLst>
          <a:lin ang="5400000" scaled="1"/>
        </a:gra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304800"/>
            <a:ext cx="9144000" cy="1143000"/>
          </a:xfrm>
        </p:spPr>
        <p:txBody>
          <a:bodyPr/>
          <a:lstStyle/>
          <a:p>
            <a:pPr>
              <a:defRPr/>
            </a:pPr>
            <a:r>
              <a:rPr lang="en-US" sz="5400" b="1" dirty="0">
                <a:effectLst>
                  <a:outerShdw blurRad="38100" dist="38100" dir="2700000" algn="tl">
                    <a:srgbClr val="FFFFFF"/>
                  </a:outerShdw>
                </a:effectLst>
                <a:latin typeface="Nyala" pitchFamily="2" charset="0"/>
              </a:rPr>
              <a:t>Islam and Revelation</a:t>
            </a:r>
          </a:p>
        </p:txBody>
      </p:sp>
      <p:sp>
        <p:nvSpPr>
          <p:cNvPr id="33795" name="Rectangle 3"/>
          <p:cNvSpPr>
            <a:spLocks noGrp="1" noChangeArrowheads="1"/>
          </p:cNvSpPr>
          <p:nvPr>
            <p:ph type="body" sz="half" idx="1"/>
          </p:nvPr>
        </p:nvSpPr>
        <p:spPr>
          <a:xfrm>
            <a:off x="304800" y="1600200"/>
            <a:ext cx="8382000" cy="2438400"/>
          </a:xfrm>
        </p:spPr>
        <p:txBody>
          <a:bodyPr/>
          <a:lstStyle/>
          <a:p>
            <a:r>
              <a:rPr lang="en-US" sz="3600" u="sng" dirty="0">
                <a:latin typeface="Nyala" pitchFamily="2" charset="0"/>
              </a:rPr>
              <a:t>SURAH 33:21</a:t>
            </a:r>
            <a:r>
              <a:rPr lang="en-US" sz="3600" dirty="0">
                <a:latin typeface="Nyala" pitchFamily="2" charset="0"/>
              </a:rPr>
              <a:t>, “You have indeed a noble paradigm in the Apostle of God for him who fears God and the Day of Resurrection, and remembers God frequently. ”</a:t>
            </a:r>
          </a:p>
        </p:txBody>
      </p:sp>
      <p:pic>
        <p:nvPicPr>
          <p:cNvPr id="33796" name="Picture 4" descr="koran stand"/>
          <p:cNvPicPr>
            <a:picLocks noGrp="1" noChangeAspect="1" noChangeArrowheads="1"/>
          </p:cNvPicPr>
          <p:nvPr>
            <p:ph sz="half" idx="2"/>
          </p:nvPr>
        </p:nvPicPr>
        <p:blipFill>
          <a:blip r:embed="rId2" cstate="print"/>
          <a:srcRect/>
          <a:stretch>
            <a:fillRect/>
          </a:stretch>
        </p:blipFill>
        <p:spPr>
          <a:xfrm>
            <a:off x="381000" y="4495800"/>
            <a:ext cx="1905000" cy="2047875"/>
          </a:xfrm>
          <a:noFill/>
          <a:ln w="12700">
            <a:solidFill>
              <a:srgbClr val="006600"/>
            </a:solid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AB94"/>
            </a:gs>
            <a:gs pos="17000">
              <a:srgbClr val="D4DEFF"/>
            </a:gs>
            <a:gs pos="47000">
              <a:srgbClr val="D4DEFF"/>
            </a:gs>
            <a:gs pos="100000">
              <a:srgbClr val="8488C4"/>
            </a:gs>
          </a:gsLst>
          <a:lin ang="5400000" scaled="1"/>
        </a:gra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9144000" cy="1143000"/>
          </a:xfrm>
        </p:spPr>
        <p:txBody>
          <a:bodyPr/>
          <a:lstStyle/>
          <a:p>
            <a:pPr>
              <a:defRPr/>
            </a:pPr>
            <a:r>
              <a:rPr lang="en-US" sz="5400" b="1" dirty="0">
                <a:effectLst>
                  <a:outerShdw blurRad="38100" dist="38100" dir="2700000" algn="tl">
                    <a:srgbClr val="FFFFFF"/>
                  </a:outerShdw>
                </a:effectLst>
                <a:latin typeface="Nyala" pitchFamily="2" charset="0"/>
              </a:rPr>
              <a:t>Islam and Revelation</a:t>
            </a:r>
          </a:p>
        </p:txBody>
      </p:sp>
      <p:sp>
        <p:nvSpPr>
          <p:cNvPr id="105475" name="Rectangle 3"/>
          <p:cNvSpPr>
            <a:spLocks noGrp="1" noChangeArrowheads="1"/>
          </p:cNvSpPr>
          <p:nvPr>
            <p:ph type="body" sz="half" idx="1"/>
          </p:nvPr>
        </p:nvSpPr>
        <p:spPr>
          <a:xfrm>
            <a:off x="228600" y="1676400"/>
            <a:ext cx="8915400" cy="4953000"/>
          </a:xfrm>
        </p:spPr>
        <p:txBody>
          <a:bodyPr/>
          <a:lstStyle/>
          <a:p>
            <a:pPr>
              <a:defRPr/>
            </a:pPr>
            <a:r>
              <a:rPr lang="en-US" sz="2400" b="1" dirty="0">
                <a:latin typeface="Californian FB" pitchFamily="18" charset="0"/>
              </a:rPr>
              <a:t>“The Prophet is caught as it were in the ordinary acts of his life – sleeping, eating, mating, praying, hating, dispensing justice, planning expeditions and revenge against his enemies […] morality derives from the Prophet’s actions; the moral is whatever he did. Morality does not determine the Prophet’s actions, but his actions determine and define morality. Muhammad’s acts were not ordinary acts; they were Allah’s own acts. It was in this way and by this logic that Muhammad’s opinions became the dogmas of Islam and his personal habits and idiosyncrasies became moral imperatives: Allah’s commands for all believers in all ages and climes to follow.” 	</a:t>
            </a:r>
          </a:p>
          <a:p>
            <a:pPr>
              <a:buFontTx/>
              <a:buNone/>
              <a:defRPr/>
            </a:pPr>
            <a:r>
              <a:rPr lang="en-US" sz="2400" b="1" dirty="0">
                <a:latin typeface="Californian FB" pitchFamily="18" charset="0"/>
              </a:rPr>
              <a:t>							</a:t>
            </a:r>
            <a:r>
              <a:rPr lang="en-US" sz="2400" b="1" dirty="0">
                <a:solidFill>
                  <a:schemeClr val="bg1"/>
                </a:solidFill>
                <a:effectLst>
                  <a:outerShdw blurRad="38100" dist="38100" dir="2700000" algn="tl">
                    <a:srgbClr val="000000"/>
                  </a:outerShdw>
                </a:effectLst>
                <a:latin typeface="Californian FB" pitchFamily="18" charset="0"/>
              </a:rPr>
              <a:t>- Phil </a:t>
            </a:r>
            <a:r>
              <a:rPr lang="en-US" sz="2400" b="1" dirty="0" err="1">
                <a:solidFill>
                  <a:schemeClr val="bg1"/>
                </a:solidFill>
                <a:effectLst>
                  <a:outerShdw blurRad="38100" dist="38100" dir="2700000" algn="tl">
                    <a:srgbClr val="000000"/>
                  </a:outerShdw>
                </a:effectLst>
                <a:latin typeface="Californian FB" pitchFamily="18" charset="0"/>
              </a:rPr>
              <a:t>Parshall</a:t>
            </a:r>
            <a:r>
              <a:rPr lang="en-US" sz="2400" b="1" dirty="0">
                <a:solidFill>
                  <a:schemeClr val="bg1"/>
                </a:solidFill>
                <a:effectLst>
                  <a:outerShdw blurRad="38100" dist="38100" dir="2700000" algn="tl">
                    <a:srgbClr val="000000"/>
                  </a:outerShdw>
                </a:effectLst>
                <a:latin typeface="Californian FB" pitchFamily="18" charset="0"/>
              </a:rPr>
              <a:t>, </a:t>
            </a:r>
            <a:r>
              <a:rPr lang="en-US" sz="2400" b="1" u="sng" dirty="0">
                <a:solidFill>
                  <a:schemeClr val="bg1"/>
                </a:solidFill>
                <a:effectLst>
                  <a:outerShdw blurRad="38100" dist="38100" dir="2700000" algn="tl">
                    <a:srgbClr val="000000"/>
                  </a:outerShdw>
                </a:effectLst>
                <a:latin typeface="Californian FB" pitchFamily="18" charset="0"/>
              </a:rPr>
              <a:t>Understanding  Muslim Teachings and Traditions</a:t>
            </a:r>
            <a:endParaRPr lang="en-US" sz="2400" u="sng" dirty="0">
              <a:solidFill>
                <a:schemeClr val="bg1"/>
              </a:solidFill>
              <a:effectLst>
                <a:outerShdw blurRad="38100" dist="38100" dir="2700000" algn="tl">
                  <a:srgbClr val="000000"/>
                </a:outerShdw>
              </a:effectLst>
              <a:latin typeface="Californian FB" pitchFamily="18" charset="0"/>
            </a:endParaRPr>
          </a:p>
        </p:txBody>
      </p:sp>
      <p:sp>
        <p:nvSpPr>
          <p:cNvPr id="34820" name="Text Box 6"/>
          <p:cNvSpPr txBox="1">
            <a:spLocks noChangeArrowheads="1"/>
          </p:cNvSpPr>
          <p:nvPr/>
        </p:nvSpPr>
        <p:spPr bwMode="auto">
          <a:xfrm>
            <a:off x="1828800" y="990600"/>
            <a:ext cx="5562600" cy="641350"/>
          </a:xfrm>
          <a:prstGeom prst="rect">
            <a:avLst/>
          </a:prstGeom>
          <a:noFill/>
          <a:ln w="9525">
            <a:noFill/>
            <a:miter lim="800000"/>
            <a:headEnd/>
            <a:tailEnd/>
          </a:ln>
        </p:spPr>
        <p:txBody>
          <a:bodyPr>
            <a:spAutoFit/>
          </a:bodyPr>
          <a:lstStyle/>
          <a:p>
            <a:pPr algn="ctr">
              <a:spcBef>
                <a:spcPct val="50000"/>
              </a:spcBef>
            </a:pPr>
            <a:r>
              <a:rPr lang="en-US" sz="3600" b="1" i="1" dirty="0" err="1">
                <a:solidFill>
                  <a:srgbClr val="800000"/>
                </a:solidFill>
                <a:latin typeface="Californian FB" pitchFamily="18" charset="0"/>
              </a:rPr>
              <a:t>Hadith</a:t>
            </a:r>
            <a:r>
              <a:rPr lang="en-US" sz="3600" b="1" i="1" dirty="0">
                <a:solidFill>
                  <a:srgbClr val="800000"/>
                </a:solidFill>
                <a:latin typeface="Californian FB" pitchFamily="18" charset="0"/>
              </a:rPr>
              <a:t> – The Traditions</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6248400"/>
            <a:ext cx="2209800" cy="461665"/>
          </a:xfrm>
          <a:prstGeom prst="rect">
            <a:avLst/>
          </a:prstGeom>
          <a:noFill/>
        </p:spPr>
        <p:txBody>
          <a:bodyPr wrap="square" rtlCol="0">
            <a:spAutoFit/>
          </a:bodyPr>
          <a:lstStyle/>
          <a:p>
            <a:pPr algn="ctr"/>
            <a:r>
              <a:rPr lang="en-US" spc="600" dirty="0">
                <a:solidFill>
                  <a:schemeClr val="bg1"/>
                </a:solidFill>
                <a:effectLst>
                  <a:outerShdw blurRad="38100" dist="38100" dir="2700000" algn="tl">
                    <a:srgbClr val="000000">
                      <a:alpha val="43137"/>
                    </a:srgbClr>
                  </a:outerShdw>
                </a:effectLst>
                <a:latin typeface="Californian FB" pitchFamily="18" charset="0"/>
              </a:rPr>
              <a:t>Definitive</a:t>
            </a:r>
          </a:p>
        </p:txBody>
      </p:sp>
      <p:sp>
        <p:nvSpPr>
          <p:cNvPr id="4" name="TextBox 3"/>
          <p:cNvSpPr txBox="1"/>
          <p:nvPr/>
        </p:nvSpPr>
        <p:spPr>
          <a:xfrm>
            <a:off x="2057400" y="6243935"/>
            <a:ext cx="2514600" cy="461665"/>
          </a:xfrm>
          <a:prstGeom prst="rect">
            <a:avLst/>
          </a:prstGeom>
          <a:noFill/>
        </p:spPr>
        <p:txBody>
          <a:bodyPr wrap="square" rtlCol="0">
            <a:spAutoFit/>
          </a:bodyPr>
          <a:lstStyle/>
          <a:p>
            <a:r>
              <a:rPr lang="en-US" b="1" spc="600" dirty="0">
                <a:effectLst>
                  <a:outerShdw blurRad="38100" dist="38100" dir="2700000" algn="tl">
                    <a:srgbClr val="000000">
                      <a:alpha val="43137"/>
                    </a:srgbClr>
                  </a:outerShdw>
                </a:effectLst>
                <a:latin typeface="Californian FB" pitchFamily="18" charset="0"/>
              </a:rPr>
              <a:t>Differences</a:t>
            </a:r>
          </a:p>
        </p:txBody>
      </p:sp>
      <p:sp>
        <p:nvSpPr>
          <p:cNvPr id="6" name="Moon 5"/>
          <p:cNvSpPr/>
          <p:nvPr/>
        </p:nvSpPr>
        <p:spPr>
          <a:xfrm rot="20351974">
            <a:off x="286056" y="5086931"/>
            <a:ext cx="560960" cy="1284862"/>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p:cNvSpPr txBox="1"/>
          <p:nvPr/>
        </p:nvSpPr>
        <p:spPr>
          <a:xfrm>
            <a:off x="2438400" y="1700748"/>
            <a:ext cx="6400800" cy="3323987"/>
          </a:xfrm>
          <a:prstGeom prst="rect">
            <a:avLst/>
          </a:prstGeom>
          <a:noFill/>
        </p:spPr>
        <p:txBody>
          <a:bodyPr wrap="square" rtlCol="0">
            <a:spAutoFit/>
          </a:bodyPr>
          <a:lstStyle/>
          <a:p>
            <a:pPr algn="ctr"/>
            <a:r>
              <a:rPr lang="en-US" sz="10500" dirty="0">
                <a:solidFill>
                  <a:srgbClr val="800000"/>
                </a:solidFill>
                <a:effectLst>
                  <a:glow rad="101600">
                    <a:schemeClr val="bg1">
                      <a:alpha val="60000"/>
                    </a:schemeClr>
                  </a:glow>
                  <a:outerShdw blurRad="38100" dist="38100" dir="2700000" algn="tl">
                    <a:srgbClr val="000000">
                      <a:alpha val="43137"/>
                    </a:srgbClr>
                  </a:outerShdw>
                </a:effectLst>
                <a:latin typeface="Californian FB" pitchFamily="18" charset="0"/>
              </a:rPr>
              <a:t>A Different </a:t>
            </a:r>
            <a:r>
              <a:rPr lang="en-US" sz="10500" dirty="0">
                <a:effectLst>
                  <a:glow rad="101600">
                    <a:schemeClr val="bg1">
                      <a:alpha val="60000"/>
                    </a:schemeClr>
                  </a:glow>
                  <a:outerShdw blurRad="38100" dist="38100" dir="2700000" algn="tl">
                    <a:srgbClr val="000000">
                      <a:alpha val="43137"/>
                    </a:srgbClr>
                  </a:outerShdw>
                </a:effectLst>
                <a:latin typeface="Californian FB" pitchFamily="18" charset="0"/>
              </a:rPr>
              <a:t>HOPE</a:t>
            </a:r>
            <a:endParaRPr lang="en-US" sz="10500" dirty="0">
              <a:solidFill>
                <a:srgbClr val="800000"/>
              </a:solidFill>
              <a:effectLst>
                <a:glow rad="101600">
                  <a:schemeClr val="bg1">
                    <a:alpha val="60000"/>
                  </a:schemeClr>
                </a:glow>
                <a:outerShdw blurRad="38100" dist="38100" dir="2700000" algn="tl">
                  <a:srgbClr val="000000">
                    <a:alpha val="43137"/>
                  </a:srgbClr>
                </a:outerShdw>
              </a:effectLst>
              <a:latin typeface="Californian FB" pitchFamily="18" charset="0"/>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838200"/>
            <a:ext cx="8534400" cy="4968875"/>
          </a:xfrm>
          <a:prstGeom prst="rect">
            <a:avLst/>
          </a:prstGeom>
          <a:noFill/>
          <a:ln w="9525">
            <a:noFill/>
            <a:miter lim="800000"/>
            <a:headEnd/>
            <a:tailEnd/>
          </a:ln>
        </p:spPr>
        <p:txBody>
          <a:bodyPr>
            <a:spAutoFit/>
          </a:bodyPr>
          <a:lstStyle/>
          <a:p>
            <a:pPr>
              <a:spcBef>
                <a:spcPct val="50000"/>
              </a:spcBef>
            </a:pPr>
            <a:r>
              <a:rPr lang="en-US" sz="4000" dirty="0">
                <a:solidFill>
                  <a:schemeClr val="bg1"/>
                </a:solidFill>
                <a:latin typeface="Nyala" pitchFamily="2" charset="0"/>
              </a:rPr>
              <a:t>The semblance of Paradise promised the pious and devout (is that of a garden) with streams of water that will not go rank, and rivers of milk whose taste will not undergo a change, and rivers of wine delectable to drinkers, and streams of purified honey, and fruits of every kind in them, and forgiveness of their Lord.</a:t>
            </a:r>
          </a:p>
        </p:txBody>
      </p:sp>
      <p:sp>
        <p:nvSpPr>
          <p:cNvPr id="36867" name="Text Box 3"/>
          <p:cNvSpPr txBox="1">
            <a:spLocks noChangeArrowheads="1"/>
          </p:cNvSpPr>
          <p:nvPr/>
        </p:nvSpPr>
        <p:spPr bwMode="auto">
          <a:xfrm>
            <a:off x="0" y="0"/>
            <a:ext cx="9144000" cy="823913"/>
          </a:xfrm>
          <a:prstGeom prst="rect">
            <a:avLst/>
          </a:prstGeom>
          <a:solidFill>
            <a:srgbClr val="CC9900"/>
          </a:solidFill>
          <a:ln w="9525">
            <a:noFill/>
            <a:miter lim="800000"/>
            <a:headEnd/>
            <a:tailEnd/>
          </a:ln>
        </p:spPr>
        <p:txBody>
          <a:bodyPr>
            <a:spAutoFit/>
          </a:bodyPr>
          <a:lstStyle/>
          <a:p>
            <a:pPr>
              <a:spcBef>
                <a:spcPct val="50000"/>
              </a:spcBef>
            </a:pPr>
            <a:r>
              <a:rPr lang="en-US" sz="4800" b="1" dirty="0">
                <a:latin typeface="Nyala" pitchFamily="2" charset="0"/>
              </a:rPr>
              <a:t>SURAH 47: 15</a:t>
            </a:r>
          </a:p>
        </p:txBody>
      </p:sp>
      <p:sp>
        <p:nvSpPr>
          <p:cNvPr id="36868" name="Rectangle 4"/>
          <p:cNvSpPr>
            <a:spLocks noChangeArrowheads="1"/>
          </p:cNvSpPr>
          <p:nvPr/>
        </p:nvSpPr>
        <p:spPr bwMode="auto">
          <a:xfrm>
            <a:off x="0" y="6019800"/>
            <a:ext cx="9144000" cy="838200"/>
          </a:xfrm>
          <a:prstGeom prst="rect">
            <a:avLst/>
          </a:prstGeom>
          <a:solidFill>
            <a:srgbClr val="CC9900"/>
          </a:solidFill>
          <a:ln w="9525">
            <a:solidFill>
              <a:schemeClr val="tx1"/>
            </a:solidFill>
            <a:miter lim="800000"/>
            <a:headEnd/>
            <a:tailEnd/>
          </a:ln>
        </p:spPr>
        <p:txBody>
          <a:bodyPr wrap="none" anchor="ctr"/>
          <a:lstStyle/>
          <a:p>
            <a:endParaRPr lang="en-US"/>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5" descr="veil"/>
          <p:cNvPicPr>
            <a:picLocks noChangeAspect="1" noChangeArrowheads="1"/>
          </p:cNvPicPr>
          <p:nvPr/>
        </p:nvPicPr>
        <p:blipFill>
          <a:blip r:embed="rId2" cstate="print"/>
          <a:srcRect/>
          <a:stretch>
            <a:fillRect/>
          </a:stretch>
        </p:blipFill>
        <p:spPr bwMode="auto">
          <a:xfrm>
            <a:off x="5902325" y="838200"/>
            <a:ext cx="3241675" cy="5211763"/>
          </a:xfrm>
          <a:prstGeom prst="rect">
            <a:avLst/>
          </a:prstGeom>
          <a:noFill/>
          <a:ln w="9525">
            <a:noFill/>
            <a:miter lim="800000"/>
            <a:headEnd/>
            <a:tailEnd/>
          </a:ln>
        </p:spPr>
      </p:pic>
      <p:sp>
        <p:nvSpPr>
          <p:cNvPr id="37891" name="Text Box 2"/>
          <p:cNvSpPr txBox="1">
            <a:spLocks noChangeArrowheads="1"/>
          </p:cNvSpPr>
          <p:nvPr/>
        </p:nvSpPr>
        <p:spPr bwMode="auto">
          <a:xfrm>
            <a:off x="304800" y="914400"/>
            <a:ext cx="5715000" cy="4968875"/>
          </a:xfrm>
          <a:prstGeom prst="rect">
            <a:avLst/>
          </a:prstGeom>
          <a:noFill/>
          <a:ln w="9525">
            <a:noFill/>
            <a:miter lim="800000"/>
            <a:headEnd/>
            <a:tailEnd/>
          </a:ln>
        </p:spPr>
        <p:txBody>
          <a:bodyPr>
            <a:spAutoFit/>
          </a:bodyPr>
          <a:lstStyle/>
          <a:p>
            <a:pPr>
              <a:spcBef>
                <a:spcPct val="50000"/>
              </a:spcBef>
            </a:pPr>
            <a:r>
              <a:rPr lang="en-US" sz="4000" dirty="0">
                <a:solidFill>
                  <a:schemeClr val="bg1"/>
                </a:solidFill>
                <a:latin typeface="Nyala" pitchFamily="2" charset="0"/>
              </a:rPr>
              <a:t>But those who believe and do good deeds We shall admit into gardens with streams of running water, where they will abide for ever, with fairest of companions and coolest of shades.</a:t>
            </a:r>
          </a:p>
        </p:txBody>
      </p:sp>
      <p:sp>
        <p:nvSpPr>
          <p:cNvPr id="37892" name="Text Box 3"/>
          <p:cNvSpPr txBox="1">
            <a:spLocks noChangeArrowheads="1"/>
          </p:cNvSpPr>
          <p:nvPr/>
        </p:nvSpPr>
        <p:spPr bwMode="auto">
          <a:xfrm>
            <a:off x="0" y="0"/>
            <a:ext cx="9144000" cy="823913"/>
          </a:xfrm>
          <a:prstGeom prst="rect">
            <a:avLst/>
          </a:prstGeom>
          <a:solidFill>
            <a:srgbClr val="CC9900"/>
          </a:solidFill>
          <a:ln w="9525">
            <a:noFill/>
            <a:miter lim="800000"/>
            <a:headEnd/>
            <a:tailEnd/>
          </a:ln>
        </p:spPr>
        <p:txBody>
          <a:bodyPr>
            <a:spAutoFit/>
          </a:bodyPr>
          <a:lstStyle/>
          <a:p>
            <a:pPr>
              <a:spcBef>
                <a:spcPct val="50000"/>
              </a:spcBef>
            </a:pPr>
            <a:r>
              <a:rPr lang="en-US" sz="4800" b="1" dirty="0">
                <a:latin typeface="Nyala" pitchFamily="2" charset="0"/>
              </a:rPr>
              <a:t>SURAH 4:57</a:t>
            </a:r>
          </a:p>
        </p:txBody>
      </p:sp>
      <p:sp>
        <p:nvSpPr>
          <p:cNvPr id="37893" name="Rectangle 4"/>
          <p:cNvSpPr>
            <a:spLocks noChangeArrowheads="1"/>
          </p:cNvSpPr>
          <p:nvPr/>
        </p:nvSpPr>
        <p:spPr bwMode="auto">
          <a:xfrm>
            <a:off x="0" y="6019800"/>
            <a:ext cx="9144000" cy="838200"/>
          </a:xfrm>
          <a:prstGeom prst="rect">
            <a:avLst/>
          </a:prstGeom>
          <a:solidFill>
            <a:srgbClr val="CC9900"/>
          </a:solidFill>
          <a:ln w="9525">
            <a:solidFill>
              <a:schemeClr val="tx1"/>
            </a:solidFill>
            <a:miter lim="800000"/>
            <a:headEnd/>
            <a:tailEnd/>
          </a:ln>
        </p:spPr>
        <p:txBody>
          <a:bodyPr wrap="none" anchor="ctr"/>
          <a:lstStyle/>
          <a:p>
            <a:endParaRPr lang="en-US"/>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4" name="Picture 5" descr="veil"/>
          <p:cNvPicPr>
            <a:picLocks noChangeAspect="1" noChangeArrowheads="1"/>
          </p:cNvPicPr>
          <p:nvPr/>
        </p:nvPicPr>
        <p:blipFill>
          <a:blip r:embed="rId2" cstate="print"/>
          <a:srcRect/>
          <a:stretch>
            <a:fillRect/>
          </a:stretch>
        </p:blipFill>
        <p:spPr bwMode="auto">
          <a:xfrm>
            <a:off x="5713413" y="838200"/>
            <a:ext cx="3430587" cy="5516563"/>
          </a:xfrm>
          <a:prstGeom prst="rect">
            <a:avLst/>
          </a:prstGeom>
          <a:noFill/>
          <a:ln w="9525">
            <a:noFill/>
            <a:miter lim="800000"/>
            <a:headEnd/>
            <a:tailEnd/>
          </a:ln>
        </p:spPr>
      </p:pic>
      <p:sp>
        <p:nvSpPr>
          <p:cNvPr id="38915" name="Rectangle 2"/>
          <p:cNvSpPr>
            <a:spLocks noGrp="1" noChangeArrowheads="1"/>
          </p:cNvSpPr>
          <p:nvPr>
            <p:ph type="title"/>
          </p:nvPr>
        </p:nvSpPr>
        <p:spPr>
          <a:xfrm>
            <a:off x="0" y="0"/>
            <a:ext cx="9144000" cy="838200"/>
          </a:xfrm>
          <a:solidFill>
            <a:srgbClr val="CC9900"/>
          </a:solidFill>
        </p:spPr>
        <p:txBody>
          <a:bodyPr/>
          <a:lstStyle/>
          <a:p>
            <a:pPr algn="l"/>
            <a:r>
              <a:rPr lang="en-US" sz="4800" b="1" dirty="0">
                <a:solidFill>
                  <a:schemeClr val="tx1"/>
                </a:solidFill>
                <a:latin typeface="Nyala" pitchFamily="2" charset="0"/>
              </a:rPr>
              <a:t>SURAH 44:51-55</a:t>
            </a:r>
          </a:p>
        </p:txBody>
      </p:sp>
      <p:sp>
        <p:nvSpPr>
          <p:cNvPr id="38916" name="Text Box 3"/>
          <p:cNvSpPr txBox="1">
            <a:spLocks noChangeArrowheads="1"/>
          </p:cNvSpPr>
          <p:nvPr/>
        </p:nvSpPr>
        <p:spPr bwMode="auto">
          <a:xfrm>
            <a:off x="0" y="838200"/>
            <a:ext cx="5867400" cy="5786199"/>
          </a:xfrm>
          <a:prstGeom prst="rect">
            <a:avLst/>
          </a:prstGeom>
          <a:noFill/>
          <a:ln w="9525">
            <a:noFill/>
            <a:miter lim="800000"/>
            <a:headEnd/>
            <a:tailEnd/>
          </a:ln>
        </p:spPr>
        <p:txBody>
          <a:bodyPr wrap="square">
            <a:spAutoFit/>
          </a:bodyPr>
          <a:lstStyle/>
          <a:p>
            <a:pPr eaLnBrk="1" hangingPunct="1">
              <a:spcBef>
                <a:spcPct val="50000"/>
              </a:spcBef>
            </a:pPr>
            <a:r>
              <a:rPr lang="en-US" sz="3600" dirty="0">
                <a:solidFill>
                  <a:schemeClr val="bg1"/>
                </a:solidFill>
                <a:latin typeface="Nyala" pitchFamily="2" charset="0"/>
              </a:rPr>
              <a:t>Surely those who fear and follow the straight path will be in a place of peace and security in the midst of gardens and springs, dressed in brocade and shot silk, facing one another… We shall pair them with companions with large black eyes. They will call for every kind of fruit with satisfaction</a:t>
            </a:r>
          </a:p>
        </p:txBody>
      </p:sp>
      <p:sp>
        <p:nvSpPr>
          <p:cNvPr id="38917" name="Rectangle 4"/>
          <p:cNvSpPr>
            <a:spLocks noChangeArrowheads="1"/>
          </p:cNvSpPr>
          <p:nvPr/>
        </p:nvSpPr>
        <p:spPr bwMode="auto">
          <a:xfrm>
            <a:off x="0" y="6324600"/>
            <a:ext cx="9144000" cy="533400"/>
          </a:xfrm>
          <a:prstGeom prst="rect">
            <a:avLst/>
          </a:prstGeom>
          <a:solidFill>
            <a:srgbClr val="CC9900"/>
          </a:solidFill>
          <a:ln w="9525">
            <a:solidFill>
              <a:schemeClr val="tx1"/>
            </a:solidFill>
            <a:miter lim="800000"/>
            <a:headEnd/>
            <a:tailEnd/>
          </a:ln>
        </p:spPr>
        <p:txBody>
          <a:bodyPr wrap="none" anchor="ctr"/>
          <a:lstStyle/>
          <a:p>
            <a:endParaRPr lang="en-US"/>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6248400"/>
            <a:ext cx="2209800" cy="461665"/>
          </a:xfrm>
          <a:prstGeom prst="rect">
            <a:avLst/>
          </a:prstGeom>
          <a:noFill/>
        </p:spPr>
        <p:txBody>
          <a:bodyPr wrap="square" rtlCol="0">
            <a:spAutoFit/>
          </a:bodyPr>
          <a:lstStyle/>
          <a:p>
            <a:pPr algn="ctr"/>
            <a:r>
              <a:rPr lang="en-US" spc="600" dirty="0">
                <a:solidFill>
                  <a:schemeClr val="bg1"/>
                </a:solidFill>
                <a:effectLst>
                  <a:outerShdw blurRad="38100" dist="38100" dir="2700000" algn="tl">
                    <a:srgbClr val="000000">
                      <a:alpha val="43137"/>
                    </a:srgbClr>
                  </a:outerShdw>
                </a:effectLst>
                <a:latin typeface="Californian FB" pitchFamily="18" charset="0"/>
              </a:rPr>
              <a:t>Definitive</a:t>
            </a:r>
          </a:p>
        </p:txBody>
      </p:sp>
      <p:sp>
        <p:nvSpPr>
          <p:cNvPr id="4" name="TextBox 3"/>
          <p:cNvSpPr txBox="1"/>
          <p:nvPr/>
        </p:nvSpPr>
        <p:spPr>
          <a:xfrm>
            <a:off x="2057400" y="6243935"/>
            <a:ext cx="2514600" cy="461665"/>
          </a:xfrm>
          <a:prstGeom prst="rect">
            <a:avLst/>
          </a:prstGeom>
          <a:noFill/>
        </p:spPr>
        <p:txBody>
          <a:bodyPr wrap="square" rtlCol="0">
            <a:spAutoFit/>
          </a:bodyPr>
          <a:lstStyle/>
          <a:p>
            <a:r>
              <a:rPr lang="en-US" b="1" spc="600" dirty="0">
                <a:effectLst>
                  <a:outerShdw blurRad="38100" dist="38100" dir="2700000" algn="tl">
                    <a:srgbClr val="000000">
                      <a:alpha val="43137"/>
                    </a:srgbClr>
                  </a:outerShdw>
                </a:effectLst>
                <a:latin typeface="Californian FB" pitchFamily="18" charset="0"/>
              </a:rPr>
              <a:t>Differences</a:t>
            </a:r>
          </a:p>
        </p:txBody>
      </p:sp>
      <p:sp>
        <p:nvSpPr>
          <p:cNvPr id="6" name="Moon 5"/>
          <p:cNvSpPr/>
          <p:nvPr/>
        </p:nvSpPr>
        <p:spPr>
          <a:xfrm rot="20351974">
            <a:off x="286056" y="5086931"/>
            <a:ext cx="560960" cy="1284862"/>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p:cNvSpPr txBox="1"/>
          <p:nvPr/>
        </p:nvSpPr>
        <p:spPr>
          <a:xfrm>
            <a:off x="2438400" y="1560016"/>
            <a:ext cx="6400800" cy="4154984"/>
          </a:xfrm>
          <a:prstGeom prst="rect">
            <a:avLst/>
          </a:prstGeom>
          <a:noFill/>
        </p:spPr>
        <p:txBody>
          <a:bodyPr wrap="square" rtlCol="0">
            <a:spAutoFit/>
          </a:bodyPr>
          <a:lstStyle/>
          <a:p>
            <a:pPr algn="ctr"/>
            <a:r>
              <a:rPr lang="en-US" sz="6600" b="1" i="1" dirty="0">
                <a:solidFill>
                  <a:srgbClr val="800000"/>
                </a:solidFill>
                <a:effectLst>
                  <a:glow rad="101600">
                    <a:schemeClr val="bg1">
                      <a:alpha val="60000"/>
                    </a:schemeClr>
                  </a:glow>
                </a:effectLst>
                <a:latin typeface="Californian FB" pitchFamily="18" charset="0"/>
              </a:rPr>
              <a:t>A Carnal Picture of Paradise or A Spiritual Reward of Heaven? </a:t>
            </a:r>
            <a:endParaRPr lang="en-US" sz="7200" b="1" i="1" dirty="0">
              <a:solidFill>
                <a:srgbClr val="800000"/>
              </a:solidFill>
              <a:effectLst>
                <a:glow rad="101600">
                  <a:schemeClr val="bg1">
                    <a:alpha val="60000"/>
                  </a:schemeClr>
                </a:glow>
              </a:effectLst>
              <a:latin typeface="Californian FB" pitchFamily="18"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uslimconverts_islamiway"/>
          <p:cNvPicPr>
            <a:picLocks noChangeAspect="1" noChangeArrowheads="1"/>
          </p:cNvPicPr>
          <p:nvPr/>
        </p:nvPicPr>
        <p:blipFill>
          <a:blip r:embed="rId2" cstate="print"/>
          <a:srcRect r="5882" b="7629"/>
          <a:stretch>
            <a:fillRect/>
          </a:stretch>
        </p:blipFill>
        <p:spPr bwMode="auto">
          <a:xfrm>
            <a:off x="0" y="0"/>
            <a:ext cx="2209800" cy="2133600"/>
          </a:xfrm>
          <a:prstGeom prst="rect">
            <a:avLst/>
          </a:prstGeom>
          <a:noFill/>
        </p:spPr>
      </p:pic>
      <p:sp>
        <p:nvSpPr>
          <p:cNvPr id="4099" name="Text Box 3"/>
          <p:cNvSpPr txBox="1">
            <a:spLocks noChangeArrowheads="1"/>
          </p:cNvSpPr>
          <p:nvPr/>
        </p:nvSpPr>
        <p:spPr bwMode="auto">
          <a:xfrm>
            <a:off x="0" y="2209800"/>
            <a:ext cx="2209800" cy="82232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Yusuf Islam/ Cat Stevens</a:t>
            </a:r>
          </a:p>
        </p:txBody>
      </p:sp>
      <p:pic>
        <p:nvPicPr>
          <p:cNvPr id="4100" name="Picture 4" descr="1"/>
          <p:cNvPicPr>
            <a:picLocks noChangeAspect="1" noChangeArrowheads="1"/>
          </p:cNvPicPr>
          <p:nvPr/>
        </p:nvPicPr>
        <p:blipFill>
          <a:blip r:embed="rId3" cstate="print"/>
          <a:srcRect b="-816"/>
          <a:stretch>
            <a:fillRect/>
          </a:stretch>
        </p:blipFill>
        <p:spPr bwMode="auto">
          <a:xfrm>
            <a:off x="6945313" y="3048000"/>
            <a:ext cx="2198687" cy="2971800"/>
          </a:xfrm>
          <a:prstGeom prst="rect">
            <a:avLst/>
          </a:prstGeom>
          <a:noFill/>
        </p:spPr>
      </p:pic>
      <p:sp>
        <p:nvSpPr>
          <p:cNvPr id="4101" name="Text Box 5"/>
          <p:cNvSpPr txBox="1">
            <a:spLocks noChangeArrowheads="1"/>
          </p:cNvSpPr>
          <p:nvPr/>
        </p:nvSpPr>
        <p:spPr bwMode="auto">
          <a:xfrm>
            <a:off x="6934200" y="6019800"/>
            <a:ext cx="2209800" cy="82232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Osama Bin Laden</a:t>
            </a:r>
          </a:p>
        </p:txBody>
      </p:sp>
      <p:pic>
        <p:nvPicPr>
          <p:cNvPr id="4102" name="Picture 6" descr="adolf-hitler-ayatollah-khomeini-iran-1979"/>
          <p:cNvPicPr>
            <a:picLocks noChangeAspect="1" noChangeArrowheads="1"/>
          </p:cNvPicPr>
          <p:nvPr/>
        </p:nvPicPr>
        <p:blipFill>
          <a:blip r:embed="rId4" cstate="print"/>
          <a:srcRect l="6755" t="1852" r="11543" b="22223"/>
          <a:stretch>
            <a:fillRect/>
          </a:stretch>
        </p:blipFill>
        <p:spPr bwMode="auto">
          <a:xfrm>
            <a:off x="0" y="3048000"/>
            <a:ext cx="2438400" cy="2971800"/>
          </a:xfrm>
          <a:prstGeom prst="rect">
            <a:avLst/>
          </a:prstGeom>
          <a:noFill/>
        </p:spPr>
      </p:pic>
      <p:pic>
        <p:nvPicPr>
          <p:cNvPr id="4103" name="Picture 7" descr="kingqueen"/>
          <p:cNvPicPr>
            <a:picLocks noChangeAspect="1" noChangeArrowheads="1"/>
          </p:cNvPicPr>
          <p:nvPr/>
        </p:nvPicPr>
        <p:blipFill>
          <a:blip r:embed="rId5" cstate="print"/>
          <a:srcRect/>
          <a:stretch>
            <a:fillRect/>
          </a:stretch>
        </p:blipFill>
        <p:spPr bwMode="auto">
          <a:xfrm>
            <a:off x="3962400" y="0"/>
            <a:ext cx="1771650" cy="2133600"/>
          </a:xfrm>
          <a:prstGeom prst="rect">
            <a:avLst/>
          </a:prstGeom>
          <a:noFill/>
        </p:spPr>
      </p:pic>
      <p:pic>
        <p:nvPicPr>
          <p:cNvPr id="4104" name="Picture 8" descr="Jordan"/>
          <p:cNvPicPr>
            <a:picLocks noChangeAspect="1" noChangeArrowheads="1"/>
          </p:cNvPicPr>
          <p:nvPr/>
        </p:nvPicPr>
        <p:blipFill>
          <a:blip r:embed="rId6" cstate="print"/>
          <a:srcRect/>
          <a:stretch>
            <a:fillRect/>
          </a:stretch>
        </p:blipFill>
        <p:spPr bwMode="auto">
          <a:xfrm>
            <a:off x="2209800" y="0"/>
            <a:ext cx="1739900" cy="2133600"/>
          </a:xfrm>
          <a:prstGeom prst="rect">
            <a:avLst/>
          </a:prstGeom>
          <a:noFill/>
        </p:spPr>
      </p:pic>
      <p:sp>
        <p:nvSpPr>
          <p:cNvPr id="4105" name="Text Box 9"/>
          <p:cNvSpPr txBox="1">
            <a:spLocks noChangeArrowheads="1"/>
          </p:cNvSpPr>
          <p:nvPr/>
        </p:nvSpPr>
        <p:spPr bwMode="auto">
          <a:xfrm>
            <a:off x="2286000" y="2209800"/>
            <a:ext cx="3429000" cy="82232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Queen Rania Al-Abdullah </a:t>
            </a:r>
          </a:p>
        </p:txBody>
      </p:sp>
      <p:sp>
        <p:nvSpPr>
          <p:cNvPr id="4106" name="Text Box 10"/>
          <p:cNvSpPr txBox="1">
            <a:spLocks noChangeArrowheads="1"/>
          </p:cNvSpPr>
          <p:nvPr/>
        </p:nvSpPr>
        <p:spPr bwMode="auto">
          <a:xfrm>
            <a:off x="7467600" y="2133600"/>
            <a:ext cx="1676400" cy="82232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Asma Gull Hasan</a:t>
            </a:r>
          </a:p>
        </p:txBody>
      </p:sp>
      <p:sp>
        <p:nvSpPr>
          <p:cNvPr id="4107" name="Text Box 11"/>
          <p:cNvSpPr txBox="1">
            <a:spLocks noChangeArrowheads="1"/>
          </p:cNvSpPr>
          <p:nvPr/>
        </p:nvSpPr>
        <p:spPr bwMode="auto">
          <a:xfrm>
            <a:off x="0" y="6035675"/>
            <a:ext cx="2438400" cy="82232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Ayatollah Khomeini</a:t>
            </a:r>
          </a:p>
        </p:txBody>
      </p:sp>
      <p:pic>
        <p:nvPicPr>
          <p:cNvPr id="4108" name="Picture 12" descr="malcolmx"/>
          <p:cNvPicPr>
            <a:picLocks noChangeAspect="1" noChangeArrowheads="1"/>
          </p:cNvPicPr>
          <p:nvPr/>
        </p:nvPicPr>
        <p:blipFill>
          <a:blip r:embed="rId7" cstate="print"/>
          <a:srcRect l="2942" t="2527" r="1765" b="769"/>
          <a:stretch>
            <a:fillRect/>
          </a:stretch>
        </p:blipFill>
        <p:spPr bwMode="auto">
          <a:xfrm>
            <a:off x="2438400" y="3048000"/>
            <a:ext cx="2244725" cy="2971800"/>
          </a:xfrm>
          <a:prstGeom prst="rect">
            <a:avLst/>
          </a:prstGeom>
          <a:noFill/>
        </p:spPr>
      </p:pic>
      <p:sp>
        <p:nvSpPr>
          <p:cNvPr id="4109" name="Text Box 13"/>
          <p:cNvSpPr txBox="1">
            <a:spLocks noChangeArrowheads="1"/>
          </p:cNvSpPr>
          <p:nvPr/>
        </p:nvSpPr>
        <p:spPr bwMode="auto">
          <a:xfrm>
            <a:off x="2514600" y="6172200"/>
            <a:ext cx="2133600"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Malcolm X</a:t>
            </a:r>
          </a:p>
        </p:txBody>
      </p:sp>
      <p:pic>
        <p:nvPicPr>
          <p:cNvPr id="4110" name="Picture 14" descr="muhammad_ali"/>
          <p:cNvPicPr>
            <a:picLocks noChangeAspect="1" noChangeArrowheads="1"/>
          </p:cNvPicPr>
          <p:nvPr/>
        </p:nvPicPr>
        <p:blipFill>
          <a:blip r:embed="rId8" cstate="print"/>
          <a:srcRect/>
          <a:stretch>
            <a:fillRect/>
          </a:stretch>
        </p:blipFill>
        <p:spPr bwMode="auto">
          <a:xfrm>
            <a:off x="4724400" y="3124200"/>
            <a:ext cx="2281238" cy="2501900"/>
          </a:xfrm>
          <a:prstGeom prst="rect">
            <a:avLst/>
          </a:prstGeom>
          <a:noFill/>
        </p:spPr>
      </p:pic>
      <p:sp>
        <p:nvSpPr>
          <p:cNvPr id="4111" name="Text Box 15"/>
          <p:cNvSpPr txBox="1">
            <a:spLocks noChangeArrowheads="1"/>
          </p:cNvSpPr>
          <p:nvPr/>
        </p:nvSpPr>
        <p:spPr bwMode="auto">
          <a:xfrm>
            <a:off x="4648200" y="6172200"/>
            <a:ext cx="2286000"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Muhammad Ali</a:t>
            </a:r>
          </a:p>
        </p:txBody>
      </p:sp>
      <p:pic>
        <p:nvPicPr>
          <p:cNvPr id="4112" name="Picture 16" descr="Asma Gull Hasan"/>
          <p:cNvPicPr>
            <a:picLocks noChangeAspect="1" noChangeArrowheads="1"/>
          </p:cNvPicPr>
          <p:nvPr/>
        </p:nvPicPr>
        <p:blipFill>
          <a:blip r:embed="rId9" cstate="print"/>
          <a:srcRect/>
          <a:stretch>
            <a:fillRect/>
          </a:stretch>
        </p:blipFill>
        <p:spPr bwMode="auto">
          <a:xfrm>
            <a:off x="7499350" y="0"/>
            <a:ext cx="1644650" cy="2133600"/>
          </a:xfrm>
          <a:prstGeom prst="rect">
            <a:avLst/>
          </a:prstGeom>
          <a:noFill/>
        </p:spPr>
      </p:pic>
      <p:sp>
        <p:nvSpPr>
          <p:cNvPr id="4113" name="Text Box 17"/>
          <p:cNvSpPr txBox="1">
            <a:spLocks noChangeArrowheads="1"/>
          </p:cNvSpPr>
          <p:nvPr/>
        </p:nvSpPr>
        <p:spPr bwMode="auto">
          <a:xfrm>
            <a:off x="5334000" y="2133600"/>
            <a:ext cx="2286000"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Busta Rhymes</a:t>
            </a:r>
          </a:p>
        </p:txBody>
      </p:sp>
      <p:pic>
        <p:nvPicPr>
          <p:cNvPr id="4114" name="Picture 18" descr="BustaRhymes-1"/>
          <p:cNvPicPr>
            <a:picLocks noChangeAspect="1" noChangeArrowheads="1"/>
          </p:cNvPicPr>
          <p:nvPr/>
        </p:nvPicPr>
        <p:blipFill>
          <a:blip r:embed="rId10" cstate="print"/>
          <a:srcRect l="33968"/>
          <a:stretch>
            <a:fillRect/>
          </a:stretch>
        </p:blipFill>
        <p:spPr bwMode="auto">
          <a:xfrm>
            <a:off x="5486400" y="0"/>
            <a:ext cx="2057400" cy="2146300"/>
          </a:xfrm>
          <a:prstGeom prst="rect">
            <a:avLst/>
          </a:prstGeom>
          <a:noFill/>
        </p:spPr>
      </p:pic>
      <p:sp>
        <p:nvSpPr>
          <p:cNvPr id="4115" name="Text Box 19"/>
          <p:cNvSpPr txBox="1">
            <a:spLocks noChangeArrowheads="1"/>
          </p:cNvSpPr>
          <p:nvPr/>
        </p:nvSpPr>
        <p:spPr bwMode="auto">
          <a:xfrm>
            <a:off x="304800" y="2133600"/>
            <a:ext cx="8534400" cy="1938992"/>
          </a:xfrm>
          <a:prstGeom prst="rect">
            <a:avLst/>
          </a:prstGeom>
          <a:solidFill>
            <a:srgbClr val="FFFF99">
              <a:alpha val="70000"/>
            </a:srgbClr>
          </a:solidFill>
          <a:ln w="9525">
            <a:noFill/>
            <a:miter lim="800000"/>
            <a:headEnd/>
            <a:tailEnd/>
          </a:ln>
          <a:effectLst/>
        </p:spPr>
        <p:txBody>
          <a:bodyPr>
            <a:spAutoFit/>
          </a:bodyPr>
          <a:lstStyle/>
          <a:p>
            <a:pPr algn="ctr">
              <a:spcBef>
                <a:spcPct val="50000"/>
              </a:spcBef>
            </a:pPr>
            <a:r>
              <a:rPr lang="en-US" sz="4000" b="1" i="1" dirty="0">
                <a:solidFill>
                  <a:srgbClr val="0000FF"/>
                </a:solidFill>
                <a:effectLst>
                  <a:outerShdw blurRad="38100" dist="38100" dir="2700000" algn="tl">
                    <a:srgbClr val="000000"/>
                  </a:outerShdw>
                </a:effectLst>
              </a:rPr>
              <a:t>All are “Muslim” 						(In Christian Eyes), But Do All Believe and Practice Alike?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15"/>
                                        </p:tgtEl>
                                        <p:attrNameLst>
                                          <p:attrName>style.visibility</p:attrName>
                                        </p:attrNameLst>
                                      </p:cBhvr>
                                      <p:to>
                                        <p:strVal val="visible"/>
                                      </p:to>
                                    </p:set>
                                    <p:animEffect transition="in" filter="dissolve">
                                      <p:cBhvr>
                                        <p:cTn id="7" dur="5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40962" name="Text Box 2"/>
          <p:cNvSpPr txBox="1">
            <a:spLocks noChangeArrowheads="1"/>
          </p:cNvSpPr>
          <p:nvPr/>
        </p:nvSpPr>
        <p:spPr bwMode="auto">
          <a:xfrm>
            <a:off x="914400" y="1079242"/>
            <a:ext cx="7315200" cy="5016758"/>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3200" dirty="0">
                <a:latin typeface="Californian FB" pitchFamily="18" charset="0"/>
              </a:rPr>
              <a:t>Blessed be the God and Father of our Lord Jesus Christ, who according to His great mercy has caused us to be born again to a living hope through the resurrection of Jesus Christ from the dead, to obtain an inheritance which is imperishable and undefiled and will not fade away, reserved in heaven for you, who are protected by the power of God through faith for a salvation ready to be revealed in the last time.</a:t>
            </a:r>
          </a:p>
        </p:txBody>
      </p:sp>
      <p:sp>
        <p:nvSpPr>
          <p:cNvPr id="40963" name="Text Box 3"/>
          <p:cNvSpPr txBox="1">
            <a:spLocks noChangeArrowheads="1"/>
          </p:cNvSpPr>
          <p:nvPr/>
        </p:nvSpPr>
        <p:spPr bwMode="auto">
          <a:xfrm>
            <a:off x="914400" y="76200"/>
            <a:ext cx="9144000" cy="1107996"/>
          </a:xfrm>
          <a:prstGeom prst="rect">
            <a:avLst/>
          </a:prstGeom>
          <a:noFill/>
          <a:ln w="9525">
            <a:noFill/>
            <a:miter lim="800000"/>
            <a:headEnd/>
            <a:tailEnd/>
          </a:ln>
        </p:spPr>
        <p:txBody>
          <a:bodyPr>
            <a:spAutoFit/>
          </a:bodyPr>
          <a:lstStyle/>
          <a:p>
            <a:pPr>
              <a:spcBef>
                <a:spcPct val="50000"/>
              </a:spcBef>
            </a:pPr>
            <a:r>
              <a:rPr lang="en-US" sz="6600" u="sng" dirty="0">
                <a:effectLst>
                  <a:glow rad="101600">
                    <a:schemeClr val="bg1">
                      <a:alpha val="60000"/>
                    </a:schemeClr>
                  </a:glow>
                </a:effectLst>
                <a:latin typeface="Californian FB" pitchFamily="18" charset="0"/>
              </a:rPr>
              <a:t>1 Peter 1: 3-5</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41987" name="Text Box 2"/>
          <p:cNvSpPr txBox="1">
            <a:spLocks noChangeArrowheads="1"/>
          </p:cNvSpPr>
          <p:nvPr/>
        </p:nvSpPr>
        <p:spPr bwMode="auto">
          <a:xfrm>
            <a:off x="914400" y="990600"/>
            <a:ext cx="7315200" cy="5016758"/>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4000" dirty="0">
                <a:latin typeface="Californian FB" pitchFamily="18" charset="0"/>
              </a:rPr>
              <a:t>Jesus said to them,</a:t>
            </a:r>
            <a:r>
              <a:rPr lang="en-US" sz="4000" dirty="0">
                <a:solidFill>
                  <a:srgbClr val="800000"/>
                </a:solidFill>
                <a:latin typeface="Californian FB" pitchFamily="18" charset="0"/>
              </a:rPr>
              <a:t> “Is this not the reason you are mistaken, that you do not understand the Scriptures, or the power of God? For when they rise from the dead, they neither marry, nor are given in marriage, but are like angels in heaven.”</a:t>
            </a:r>
            <a:endParaRPr lang="en-US" sz="4000" dirty="0">
              <a:latin typeface="Californian FB" pitchFamily="18" charset="0"/>
            </a:endParaRPr>
          </a:p>
        </p:txBody>
      </p:sp>
      <p:sp>
        <p:nvSpPr>
          <p:cNvPr id="41988" name="Text Box 3"/>
          <p:cNvSpPr txBox="1">
            <a:spLocks noChangeArrowheads="1"/>
          </p:cNvSpPr>
          <p:nvPr/>
        </p:nvSpPr>
        <p:spPr bwMode="auto">
          <a:xfrm>
            <a:off x="914400" y="0"/>
            <a:ext cx="7391400" cy="1107996"/>
          </a:xfrm>
          <a:prstGeom prst="rect">
            <a:avLst/>
          </a:prstGeom>
          <a:noFill/>
          <a:ln w="9525">
            <a:noFill/>
            <a:miter lim="800000"/>
            <a:headEnd/>
            <a:tailEnd/>
          </a:ln>
        </p:spPr>
        <p:txBody>
          <a:bodyPr wrap="square">
            <a:spAutoFit/>
          </a:bodyPr>
          <a:lstStyle/>
          <a:p>
            <a:pPr>
              <a:spcBef>
                <a:spcPct val="50000"/>
              </a:spcBef>
            </a:pPr>
            <a:r>
              <a:rPr lang="en-US" sz="6600" u="sng" dirty="0">
                <a:effectLst>
                  <a:glow rad="101600">
                    <a:schemeClr val="bg1">
                      <a:alpha val="60000"/>
                    </a:schemeClr>
                  </a:glow>
                </a:effectLst>
                <a:latin typeface="Californian FB" pitchFamily="18" charset="0"/>
              </a:rPr>
              <a:t>Mark 12: 24-25</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6248400"/>
            <a:ext cx="2209800" cy="461665"/>
          </a:xfrm>
          <a:prstGeom prst="rect">
            <a:avLst/>
          </a:prstGeom>
          <a:noFill/>
        </p:spPr>
        <p:txBody>
          <a:bodyPr wrap="square" rtlCol="0">
            <a:spAutoFit/>
          </a:bodyPr>
          <a:lstStyle/>
          <a:p>
            <a:pPr algn="ctr"/>
            <a:r>
              <a:rPr lang="en-US" spc="600" dirty="0">
                <a:solidFill>
                  <a:schemeClr val="bg1"/>
                </a:solidFill>
                <a:effectLst>
                  <a:outerShdw blurRad="38100" dist="38100" dir="2700000" algn="tl">
                    <a:srgbClr val="000000">
                      <a:alpha val="43137"/>
                    </a:srgbClr>
                  </a:outerShdw>
                </a:effectLst>
                <a:latin typeface="Californian FB" pitchFamily="18" charset="0"/>
              </a:rPr>
              <a:t>Definitive</a:t>
            </a:r>
          </a:p>
        </p:txBody>
      </p:sp>
      <p:sp>
        <p:nvSpPr>
          <p:cNvPr id="4" name="TextBox 3"/>
          <p:cNvSpPr txBox="1"/>
          <p:nvPr/>
        </p:nvSpPr>
        <p:spPr>
          <a:xfrm>
            <a:off x="2057400" y="6243935"/>
            <a:ext cx="2514600" cy="461665"/>
          </a:xfrm>
          <a:prstGeom prst="rect">
            <a:avLst/>
          </a:prstGeom>
          <a:noFill/>
        </p:spPr>
        <p:txBody>
          <a:bodyPr wrap="square" rtlCol="0">
            <a:spAutoFit/>
          </a:bodyPr>
          <a:lstStyle/>
          <a:p>
            <a:r>
              <a:rPr lang="en-US" b="1" spc="600" dirty="0">
                <a:effectLst>
                  <a:outerShdw blurRad="38100" dist="38100" dir="2700000" algn="tl">
                    <a:srgbClr val="000000">
                      <a:alpha val="43137"/>
                    </a:srgbClr>
                  </a:outerShdw>
                </a:effectLst>
                <a:latin typeface="Californian FB" pitchFamily="18" charset="0"/>
              </a:rPr>
              <a:t>Differences</a:t>
            </a:r>
          </a:p>
        </p:txBody>
      </p:sp>
      <p:sp>
        <p:nvSpPr>
          <p:cNvPr id="6" name="Moon 5"/>
          <p:cNvSpPr/>
          <p:nvPr/>
        </p:nvSpPr>
        <p:spPr>
          <a:xfrm rot="20351974">
            <a:off x="286056" y="5086931"/>
            <a:ext cx="560960" cy="1284862"/>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p:cNvSpPr txBox="1"/>
          <p:nvPr/>
        </p:nvSpPr>
        <p:spPr>
          <a:xfrm>
            <a:off x="2438400" y="1371600"/>
            <a:ext cx="6705600" cy="4170372"/>
          </a:xfrm>
          <a:prstGeom prst="rect">
            <a:avLst/>
          </a:prstGeom>
          <a:noFill/>
        </p:spPr>
        <p:txBody>
          <a:bodyPr wrap="square" rtlCol="0">
            <a:spAutoFit/>
          </a:bodyPr>
          <a:lstStyle/>
          <a:p>
            <a:pPr algn="ctr"/>
            <a:r>
              <a:rPr lang="en-US" sz="10500" dirty="0">
                <a:solidFill>
                  <a:srgbClr val="800000"/>
                </a:solidFill>
                <a:effectLst>
                  <a:glow rad="101600">
                    <a:schemeClr val="bg1">
                      <a:alpha val="60000"/>
                    </a:schemeClr>
                  </a:glow>
                  <a:outerShdw blurRad="38100" dist="38100" dir="2700000" algn="tl">
                    <a:srgbClr val="000000">
                      <a:alpha val="43137"/>
                    </a:srgbClr>
                  </a:outerShdw>
                </a:effectLst>
                <a:latin typeface="Californian FB" pitchFamily="18" charset="0"/>
              </a:rPr>
              <a:t>A Different </a:t>
            </a:r>
            <a:r>
              <a:rPr lang="en-US" sz="8000" dirty="0">
                <a:effectLst>
                  <a:glow rad="101600">
                    <a:schemeClr val="bg1">
                      <a:alpha val="60000"/>
                    </a:schemeClr>
                  </a:glow>
                  <a:outerShdw blurRad="38100" dist="38100" dir="2700000" algn="tl">
                    <a:srgbClr val="000000">
                      <a:alpha val="43137"/>
                    </a:srgbClr>
                  </a:outerShdw>
                </a:effectLst>
                <a:latin typeface="Californian FB" pitchFamily="18" charset="0"/>
              </a:rPr>
              <a:t>TREATMENT of ENEMIES</a:t>
            </a:r>
            <a:endParaRPr lang="en-US" sz="10500" dirty="0">
              <a:solidFill>
                <a:srgbClr val="800000"/>
              </a:solidFill>
              <a:effectLst>
                <a:glow rad="101600">
                  <a:schemeClr val="bg1">
                    <a:alpha val="60000"/>
                  </a:schemeClr>
                </a:glow>
                <a:outerShdw blurRad="38100" dist="38100" dir="2700000" algn="tl">
                  <a:srgbClr val="000000">
                    <a:alpha val="43137"/>
                  </a:srgbClr>
                </a:outerShdw>
              </a:effectLst>
              <a:latin typeface="Californian FB" pitchFamily="18" charset="0"/>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c_nt.jpg"/>
          <p:cNvPicPr>
            <a:picLocks noChangeAspect="1"/>
          </p:cNvPicPr>
          <p:nvPr/>
        </p:nvPicPr>
        <p:blipFill>
          <a:blip r:embed="rId2" cstate="print"/>
          <a:stretch>
            <a:fillRect/>
          </a:stretch>
        </p:blipFill>
        <p:spPr>
          <a:xfrm>
            <a:off x="0" y="0"/>
            <a:ext cx="9144000" cy="6858000"/>
          </a:xfrm>
          <a:prstGeom prst="rect">
            <a:avLst/>
          </a:prstGeom>
        </p:spPr>
      </p:pic>
      <p:sp>
        <p:nvSpPr>
          <p:cNvPr id="6" name="Moon 5"/>
          <p:cNvSpPr/>
          <p:nvPr/>
        </p:nvSpPr>
        <p:spPr>
          <a:xfrm rot="20351974">
            <a:off x="286056" y="5086931"/>
            <a:ext cx="560960" cy="1284862"/>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itle 7"/>
          <p:cNvSpPr>
            <a:spLocks noGrp="1"/>
          </p:cNvSpPr>
          <p:nvPr>
            <p:ph type="title"/>
          </p:nvPr>
        </p:nvSpPr>
        <p:spPr>
          <a:xfrm>
            <a:off x="2590800" y="228600"/>
            <a:ext cx="6553200" cy="2362200"/>
          </a:xfrm>
        </p:spPr>
        <p:txBody>
          <a:bodyPr>
            <a:noAutofit/>
          </a:bodyPr>
          <a:lstStyle/>
          <a:p>
            <a:r>
              <a:rPr lang="en-US" sz="6600" b="1" spc="600" dirty="0">
                <a:solidFill>
                  <a:srgbClr val="800000"/>
                </a:solidFill>
                <a:effectLst>
                  <a:glow rad="101600">
                    <a:schemeClr val="bg1">
                      <a:alpha val="60000"/>
                    </a:schemeClr>
                  </a:glow>
                  <a:outerShdw blurRad="38100" dist="38100" dir="2700000" algn="tl">
                    <a:srgbClr val="000000">
                      <a:alpha val="43137"/>
                    </a:srgbClr>
                  </a:outerShdw>
                </a:effectLst>
                <a:latin typeface="Nyala" pitchFamily="2" charset="0"/>
              </a:rPr>
              <a:t>DIFFERENT TREATMENT</a:t>
            </a:r>
          </a:p>
        </p:txBody>
      </p:sp>
      <p:sp>
        <p:nvSpPr>
          <p:cNvPr id="9" name="Content Placeholder 8"/>
          <p:cNvSpPr>
            <a:spLocks noGrp="1"/>
          </p:cNvSpPr>
          <p:nvPr>
            <p:ph idx="1"/>
          </p:nvPr>
        </p:nvSpPr>
        <p:spPr>
          <a:xfrm>
            <a:off x="2514600" y="2667000"/>
            <a:ext cx="6629400" cy="3306763"/>
          </a:xfrm>
        </p:spPr>
        <p:txBody>
          <a:bodyPr>
            <a:noAutofit/>
          </a:bodyPr>
          <a:lstStyle/>
          <a:p>
            <a:r>
              <a:rPr lang="en-US" sz="4400" b="1" spc="600" dirty="0">
                <a:latin typeface="Nyala" pitchFamily="2" charset="0"/>
              </a:rPr>
              <a:t>PERSONAL ENEMIES</a:t>
            </a:r>
          </a:p>
        </p:txBody>
      </p:sp>
      <p:sp>
        <p:nvSpPr>
          <p:cNvPr id="10" name="TextBox 9"/>
          <p:cNvSpPr txBox="1"/>
          <p:nvPr/>
        </p:nvSpPr>
        <p:spPr>
          <a:xfrm>
            <a:off x="0" y="6248400"/>
            <a:ext cx="2209800" cy="461665"/>
          </a:xfrm>
          <a:prstGeom prst="rect">
            <a:avLst/>
          </a:prstGeom>
          <a:noFill/>
        </p:spPr>
        <p:txBody>
          <a:bodyPr wrap="square" rtlCol="0">
            <a:spAutoFit/>
          </a:bodyPr>
          <a:lstStyle/>
          <a:p>
            <a:pPr algn="ctr"/>
            <a:r>
              <a:rPr lang="en-US" spc="600" dirty="0">
                <a:solidFill>
                  <a:schemeClr val="bg1"/>
                </a:solidFill>
                <a:effectLst>
                  <a:outerShdw blurRad="38100" dist="38100" dir="2700000" algn="tl">
                    <a:srgbClr val="000000">
                      <a:alpha val="43137"/>
                    </a:srgbClr>
                  </a:outerShdw>
                </a:effectLst>
                <a:latin typeface="Californian FB" pitchFamily="18" charset="0"/>
              </a:rPr>
              <a:t>Definitive</a:t>
            </a:r>
          </a:p>
        </p:txBody>
      </p:sp>
      <p:sp>
        <p:nvSpPr>
          <p:cNvPr id="11" name="TextBox 10"/>
          <p:cNvSpPr txBox="1"/>
          <p:nvPr/>
        </p:nvSpPr>
        <p:spPr>
          <a:xfrm>
            <a:off x="2057400" y="6243935"/>
            <a:ext cx="2514600" cy="461665"/>
          </a:xfrm>
          <a:prstGeom prst="rect">
            <a:avLst/>
          </a:prstGeom>
          <a:noFill/>
        </p:spPr>
        <p:txBody>
          <a:bodyPr wrap="square" rtlCol="0">
            <a:spAutoFit/>
          </a:bodyPr>
          <a:lstStyle/>
          <a:p>
            <a:r>
              <a:rPr lang="en-US" b="1" spc="600" dirty="0">
                <a:effectLst>
                  <a:outerShdw blurRad="38100" dist="38100" dir="2700000" algn="tl">
                    <a:srgbClr val="000000">
                      <a:alpha val="43137"/>
                    </a:srgbClr>
                  </a:outerShdw>
                </a:effectLst>
                <a:latin typeface="Californian FB" pitchFamily="18" charset="0"/>
              </a:rPr>
              <a:t>Differences</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44034" name="Text Box 2"/>
          <p:cNvSpPr txBox="1">
            <a:spLocks noChangeArrowheads="1"/>
          </p:cNvSpPr>
          <p:nvPr/>
        </p:nvSpPr>
        <p:spPr bwMode="auto">
          <a:xfrm>
            <a:off x="914400" y="990600"/>
            <a:ext cx="7315200" cy="4832092"/>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4400" dirty="0">
                <a:latin typeface="Nyala" pitchFamily="2" charset="0"/>
              </a:rPr>
              <a:t>Permission is granted those (to take up arms) who fight because they were oppressed. God is certainly able to give help to those who were driven away from their homes for no other reason than they said: “Our Lord is God.”</a:t>
            </a:r>
          </a:p>
        </p:txBody>
      </p:sp>
      <p:sp>
        <p:nvSpPr>
          <p:cNvPr id="59395" name="Text Box 3"/>
          <p:cNvSpPr txBox="1">
            <a:spLocks noChangeArrowheads="1"/>
          </p:cNvSpPr>
          <p:nvPr/>
        </p:nvSpPr>
        <p:spPr bwMode="auto">
          <a:xfrm>
            <a:off x="914400" y="0"/>
            <a:ext cx="8229600" cy="1143000"/>
          </a:xfrm>
          <a:prstGeom prst="rect">
            <a:avLst/>
          </a:prstGeom>
          <a:noFill/>
          <a:ln w="9525">
            <a:noFill/>
            <a:miter lim="800000"/>
            <a:headEnd/>
            <a:tailEnd/>
          </a:ln>
          <a:effectLst/>
        </p:spPr>
        <p:txBody>
          <a:bodyPr wrap="square">
            <a:spAutoFit/>
          </a:bodyPr>
          <a:lstStyle/>
          <a:p>
            <a:pPr>
              <a:spcBef>
                <a:spcPct val="50000"/>
              </a:spcBef>
              <a:defRPr/>
            </a:pPr>
            <a:r>
              <a:rPr lang="en-US" sz="6600" u="sng" dirty="0">
                <a:solidFill>
                  <a:srgbClr val="800000"/>
                </a:solidFill>
                <a:effectLst>
                  <a:glow rad="101600">
                    <a:schemeClr val="bg1">
                      <a:alpha val="60000"/>
                    </a:schemeClr>
                  </a:glow>
                  <a:outerShdw blurRad="38100" dist="38100" dir="2700000" algn="tl">
                    <a:srgbClr val="000000"/>
                  </a:outerShdw>
                </a:effectLst>
                <a:latin typeface="Nyala" pitchFamily="2" charset="0"/>
              </a:rPr>
              <a:t>SURAH 22: 39-40</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c_nt.jpg"/>
          <p:cNvPicPr>
            <a:picLocks noChangeAspect="1"/>
          </p:cNvPicPr>
          <p:nvPr/>
        </p:nvPicPr>
        <p:blipFill>
          <a:blip r:embed="rId2" cstate="print"/>
          <a:stretch>
            <a:fillRect/>
          </a:stretch>
        </p:blipFill>
        <p:spPr>
          <a:xfrm>
            <a:off x="0" y="0"/>
            <a:ext cx="9144000" cy="6858000"/>
          </a:xfrm>
          <a:prstGeom prst="rect">
            <a:avLst/>
          </a:prstGeom>
        </p:spPr>
      </p:pic>
      <p:sp>
        <p:nvSpPr>
          <p:cNvPr id="6" name="Moon 5"/>
          <p:cNvSpPr/>
          <p:nvPr/>
        </p:nvSpPr>
        <p:spPr>
          <a:xfrm rot="20351974">
            <a:off x="286056" y="5086931"/>
            <a:ext cx="560960" cy="1284862"/>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itle 7"/>
          <p:cNvSpPr>
            <a:spLocks noGrp="1"/>
          </p:cNvSpPr>
          <p:nvPr>
            <p:ph type="title"/>
          </p:nvPr>
        </p:nvSpPr>
        <p:spPr>
          <a:xfrm>
            <a:off x="2590800" y="228600"/>
            <a:ext cx="6553200" cy="2362200"/>
          </a:xfrm>
        </p:spPr>
        <p:txBody>
          <a:bodyPr>
            <a:noAutofit/>
          </a:bodyPr>
          <a:lstStyle/>
          <a:p>
            <a:r>
              <a:rPr lang="en-US" sz="6600" b="1" spc="600" dirty="0">
                <a:solidFill>
                  <a:srgbClr val="800000"/>
                </a:solidFill>
                <a:effectLst>
                  <a:glow rad="101600">
                    <a:schemeClr val="bg1">
                      <a:alpha val="60000"/>
                    </a:schemeClr>
                  </a:glow>
                  <a:outerShdw blurRad="38100" dist="38100" dir="2700000" algn="tl">
                    <a:srgbClr val="000000">
                      <a:alpha val="43137"/>
                    </a:srgbClr>
                  </a:outerShdw>
                </a:effectLst>
                <a:latin typeface="Nyala" pitchFamily="2" charset="0"/>
              </a:rPr>
              <a:t>DIFFERENT TREATMENT</a:t>
            </a:r>
          </a:p>
        </p:txBody>
      </p:sp>
      <p:sp>
        <p:nvSpPr>
          <p:cNvPr id="9" name="Content Placeholder 8"/>
          <p:cNvSpPr>
            <a:spLocks noGrp="1"/>
          </p:cNvSpPr>
          <p:nvPr>
            <p:ph idx="1"/>
          </p:nvPr>
        </p:nvSpPr>
        <p:spPr>
          <a:xfrm>
            <a:off x="2514600" y="2667000"/>
            <a:ext cx="6629400" cy="3306763"/>
          </a:xfrm>
        </p:spPr>
        <p:txBody>
          <a:bodyPr>
            <a:noAutofit/>
          </a:bodyPr>
          <a:lstStyle/>
          <a:p>
            <a:r>
              <a:rPr lang="en-US" sz="4400" b="1" spc="600" dirty="0">
                <a:latin typeface="Nyala" pitchFamily="2" charset="0"/>
              </a:rPr>
              <a:t>PERSONAL ENEMIES</a:t>
            </a:r>
          </a:p>
          <a:p>
            <a:r>
              <a:rPr lang="en-US" sz="4400" b="1" spc="600" dirty="0">
                <a:latin typeface="Nyala" pitchFamily="2" charset="0"/>
              </a:rPr>
              <a:t>SPIRITUAL ENEMIES</a:t>
            </a:r>
          </a:p>
        </p:txBody>
      </p:sp>
      <p:sp>
        <p:nvSpPr>
          <p:cNvPr id="10" name="TextBox 9"/>
          <p:cNvSpPr txBox="1"/>
          <p:nvPr/>
        </p:nvSpPr>
        <p:spPr>
          <a:xfrm>
            <a:off x="0" y="6248400"/>
            <a:ext cx="2209800" cy="461665"/>
          </a:xfrm>
          <a:prstGeom prst="rect">
            <a:avLst/>
          </a:prstGeom>
          <a:noFill/>
        </p:spPr>
        <p:txBody>
          <a:bodyPr wrap="square" rtlCol="0">
            <a:spAutoFit/>
          </a:bodyPr>
          <a:lstStyle/>
          <a:p>
            <a:pPr algn="ctr"/>
            <a:r>
              <a:rPr lang="en-US" spc="600" dirty="0">
                <a:solidFill>
                  <a:schemeClr val="bg1"/>
                </a:solidFill>
                <a:effectLst>
                  <a:outerShdw blurRad="38100" dist="38100" dir="2700000" algn="tl">
                    <a:srgbClr val="000000">
                      <a:alpha val="43137"/>
                    </a:srgbClr>
                  </a:outerShdw>
                </a:effectLst>
                <a:latin typeface="Californian FB" pitchFamily="18" charset="0"/>
              </a:rPr>
              <a:t>Definitive</a:t>
            </a:r>
          </a:p>
        </p:txBody>
      </p:sp>
      <p:sp>
        <p:nvSpPr>
          <p:cNvPr id="11" name="TextBox 10"/>
          <p:cNvSpPr txBox="1"/>
          <p:nvPr/>
        </p:nvSpPr>
        <p:spPr>
          <a:xfrm>
            <a:off x="2057400" y="6243935"/>
            <a:ext cx="2514600" cy="461665"/>
          </a:xfrm>
          <a:prstGeom prst="rect">
            <a:avLst/>
          </a:prstGeom>
          <a:noFill/>
        </p:spPr>
        <p:txBody>
          <a:bodyPr wrap="square" rtlCol="0">
            <a:spAutoFit/>
          </a:bodyPr>
          <a:lstStyle/>
          <a:p>
            <a:r>
              <a:rPr lang="en-US" b="1" spc="600" dirty="0">
                <a:effectLst>
                  <a:outerShdw blurRad="38100" dist="38100" dir="2700000" algn="tl">
                    <a:srgbClr val="000000">
                      <a:alpha val="43137"/>
                    </a:srgbClr>
                  </a:outerShdw>
                </a:effectLst>
                <a:latin typeface="Californian FB" pitchFamily="18" charset="0"/>
              </a:rPr>
              <a:t>Differences</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46082" name="Text Box 2"/>
          <p:cNvSpPr txBox="1">
            <a:spLocks noChangeArrowheads="1"/>
          </p:cNvSpPr>
          <p:nvPr/>
        </p:nvSpPr>
        <p:spPr bwMode="auto">
          <a:xfrm>
            <a:off x="914400" y="1000065"/>
            <a:ext cx="7315200" cy="5324535"/>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3400" dirty="0">
                <a:latin typeface="Nyala" pitchFamily="2" charset="0"/>
              </a:rPr>
              <a:t>So, when you clash with the unbelievers, smite their necks until you overpower them, then hold them in bondage. Then either free them graciously or after taking a ransom, until war shall have come to an end. If God had pleased He could have punished them (Himself), but He wills to test some of you through some others. He will not allow the deeds of those who are killed in the cause of God to go to waste.</a:t>
            </a:r>
          </a:p>
        </p:txBody>
      </p:sp>
      <p:sp>
        <p:nvSpPr>
          <p:cNvPr id="60419" name="Text Box 3"/>
          <p:cNvSpPr txBox="1">
            <a:spLocks noChangeArrowheads="1"/>
          </p:cNvSpPr>
          <p:nvPr/>
        </p:nvSpPr>
        <p:spPr bwMode="auto">
          <a:xfrm>
            <a:off x="914400" y="0"/>
            <a:ext cx="8229600" cy="1107996"/>
          </a:xfrm>
          <a:prstGeom prst="rect">
            <a:avLst/>
          </a:prstGeom>
          <a:noFill/>
          <a:ln w="9525">
            <a:noFill/>
            <a:miter lim="800000"/>
            <a:headEnd/>
            <a:tailEnd/>
          </a:ln>
          <a:effectLst/>
        </p:spPr>
        <p:txBody>
          <a:bodyPr wrap="square">
            <a:spAutoFit/>
          </a:bodyPr>
          <a:lstStyle/>
          <a:p>
            <a:pPr>
              <a:spcBef>
                <a:spcPct val="50000"/>
              </a:spcBef>
              <a:defRPr/>
            </a:pPr>
            <a:r>
              <a:rPr lang="en-US" sz="6600" u="sng" dirty="0">
                <a:solidFill>
                  <a:srgbClr val="800000"/>
                </a:solidFill>
                <a:effectLst>
                  <a:glow rad="101600">
                    <a:schemeClr val="bg1">
                      <a:alpha val="60000"/>
                    </a:schemeClr>
                  </a:glow>
                  <a:outerShdw blurRad="38100" dist="38100" dir="2700000" algn="tl">
                    <a:srgbClr val="000000"/>
                  </a:outerShdw>
                </a:effectLst>
                <a:latin typeface="Nyala" pitchFamily="2" charset="0"/>
              </a:rPr>
              <a:t>SURAH 47:4</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c_nt.jpg"/>
          <p:cNvPicPr>
            <a:picLocks noChangeAspect="1"/>
          </p:cNvPicPr>
          <p:nvPr/>
        </p:nvPicPr>
        <p:blipFill>
          <a:blip r:embed="rId2" cstate="print"/>
          <a:stretch>
            <a:fillRect/>
          </a:stretch>
        </p:blipFill>
        <p:spPr>
          <a:xfrm>
            <a:off x="0" y="0"/>
            <a:ext cx="9144000" cy="6858000"/>
          </a:xfrm>
          <a:prstGeom prst="rect">
            <a:avLst/>
          </a:prstGeom>
        </p:spPr>
      </p:pic>
      <p:sp>
        <p:nvSpPr>
          <p:cNvPr id="6" name="Moon 5"/>
          <p:cNvSpPr/>
          <p:nvPr/>
        </p:nvSpPr>
        <p:spPr>
          <a:xfrm rot="20351974">
            <a:off x="286056" y="5086931"/>
            <a:ext cx="560960" cy="1284862"/>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itle 7"/>
          <p:cNvSpPr>
            <a:spLocks noGrp="1"/>
          </p:cNvSpPr>
          <p:nvPr>
            <p:ph type="title"/>
          </p:nvPr>
        </p:nvSpPr>
        <p:spPr>
          <a:xfrm>
            <a:off x="2590800" y="228600"/>
            <a:ext cx="6553200" cy="2362200"/>
          </a:xfrm>
        </p:spPr>
        <p:txBody>
          <a:bodyPr>
            <a:noAutofit/>
          </a:bodyPr>
          <a:lstStyle/>
          <a:p>
            <a:r>
              <a:rPr lang="en-US" sz="6600" b="1" spc="600" dirty="0">
                <a:solidFill>
                  <a:srgbClr val="800000"/>
                </a:solidFill>
                <a:effectLst>
                  <a:glow rad="101600">
                    <a:schemeClr val="bg1">
                      <a:alpha val="60000"/>
                    </a:schemeClr>
                  </a:glow>
                  <a:outerShdw blurRad="38100" dist="38100" dir="2700000" algn="tl">
                    <a:srgbClr val="000000">
                      <a:alpha val="43137"/>
                    </a:srgbClr>
                  </a:outerShdw>
                </a:effectLst>
                <a:latin typeface="Nyala" pitchFamily="2" charset="0"/>
              </a:rPr>
              <a:t>DIFFERENT TREATMENT</a:t>
            </a:r>
          </a:p>
        </p:txBody>
      </p:sp>
      <p:sp>
        <p:nvSpPr>
          <p:cNvPr id="9" name="Content Placeholder 8"/>
          <p:cNvSpPr>
            <a:spLocks noGrp="1"/>
          </p:cNvSpPr>
          <p:nvPr>
            <p:ph idx="1"/>
          </p:nvPr>
        </p:nvSpPr>
        <p:spPr>
          <a:xfrm>
            <a:off x="2514600" y="2667000"/>
            <a:ext cx="6629400" cy="3306763"/>
          </a:xfrm>
        </p:spPr>
        <p:txBody>
          <a:bodyPr>
            <a:noAutofit/>
          </a:bodyPr>
          <a:lstStyle/>
          <a:p>
            <a:r>
              <a:rPr lang="en-US" sz="4400" b="1" spc="600" dirty="0">
                <a:latin typeface="Nyala" pitchFamily="2" charset="0"/>
              </a:rPr>
              <a:t>PERSONAL ENEMIES</a:t>
            </a:r>
          </a:p>
          <a:p>
            <a:r>
              <a:rPr lang="en-US" sz="4400" b="1" spc="600" dirty="0">
                <a:latin typeface="Nyala" pitchFamily="2" charset="0"/>
              </a:rPr>
              <a:t>SPIRITUAL ENEMIES</a:t>
            </a:r>
          </a:p>
          <a:p>
            <a:r>
              <a:rPr lang="en-US" sz="4400" b="1" spc="600" dirty="0">
                <a:latin typeface="Nyala" pitchFamily="2" charset="0"/>
              </a:rPr>
              <a:t>NATIONAL ENEMIES</a:t>
            </a:r>
          </a:p>
        </p:txBody>
      </p:sp>
      <p:sp>
        <p:nvSpPr>
          <p:cNvPr id="10" name="TextBox 9"/>
          <p:cNvSpPr txBox="1"/>
          <p:nvPr/>
        </p:nvSpPr>
        <p:spPr>
          <a:xfrm>
            <a:off x="0" y="6248400"/>
            <a:ext cx="2209800" cy="461665"/>
          </a:xfrm>
          <a:prstGeom prst="rect">
            <a:avLst/>
          </a:prstGeom>
          <a:noFill/>
        </p:spPr>
        <p:txBody>
          <a:bodyPr wrap="square" rtlCol="0">
            <a:spAutoFit/>
          </a:bodyPr>
          <a:lstStyle/>
          <a:p>
            <a:pPr algn="ctr"/>
            <a:r>
              <a:rPr lang="en-US" spc="600" dirty="0">
                <a:solidFill>
                  <a:schemeClr val="bg1"/>
                </a:solidFill>
                <a:effectLst>
                  <a:outerShdw blurRad="38100" dist="38100" dir="2700000" algn="tl">
                    <a:srgbClr val="000000">
                      <a:alpha val="43137"/>
                    </a:srgbClr>
                  </a:outerShdw>
                </a:effectLst>
                <a:latin typeface="Californian FB" pitchFamily="18" charset="0"/>
              </a:rPr>
              <a:t>Definitive</a:t>
            </a:r>
          </a:p>
        </p:txBody>
      </p:sp>
      <p:sp>
        <p:nvSpPr>
          <p:cNvPr id="11" name="TextBox 10"/>
          <p:cNvSpPr txBox="1"/>
          <p:nvPr/>
        </p:nvSpPr>
        <p:spPr>
          <a:xfrm>
            <a:off x="2057400" y="6243935"/>
            <a:ext cx="2514600" cy="461665"/>
          </a:xfrm>
          <a:prstGeom prst="rect">
            <a:avLst/>
          </a:prstGeom>
          <a:noFill/>
        </p:spPr>
        <p:txBody>
          <a:bodyPr wrap="square" rtlCol="0">
            <a:spAutoFit/>
          </a:bodyPr>
          <a:lstStyle/>
          <a:p>
            <a:r>
              <a:rPr lang="en-US" b="1" spc="600" dirty="0">
                <a:effectLst>
                  <a:outerShdw blurRad="38100" dist="38100" dir="2700000" algn="tl">
                    <a:srgbClr val="000000">
                      <a:alpha val="43137"/>
                    </a:srgbClr>
                  </a:outerShdw>
                </a:effectLst>
                <a:latin typeface="Californian FB" pitchFamily="18" charset="0"/>
              </a:rPr>
              <a:t>Differences</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48130" name="Text Box 2"/>
          <p:cNvSpPr txBox="1">
            <a:spLocks noChangeArrowheads="1"/>
          </p:cNvSpPr>
          <p:nvPr/>
        </p:nvSpPr>
        <p:spPr bwMode="auto">
          <a:xfrm>
            <a:off x="914400" y="1017687"/>
            <a:ext cx="7315200" cy="5078313"/>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3600" dirty="0">
                <a:latin typeface="Nyala" pitchFamily="2" charset="0"/>
              </a:rPr>
              <a:t>But when these months, prohibited (for fighting), are over, slay the idolaters </a:t>
            </a:r>
            <a:r>
              <a:rPr lang="en-US" sz="3600" dirty="0" err="1">
                <a:latin typeface="Nyala" pitchFamily="2" charset="0"/>
              </a:rPr>
              <a:t>wheresoever</a:t>
            </a:r>
            <a:r>
              <a:rPr lang="en-US" sz="3600" dirty="0">
                <a:latin typeface="Nyala" pitchFamily="2" charset="0"/>
              </a:rPr>
              <a:t> you find them, and take them captive or besiege them, and lie in wait for them at every likely place. But if they repent and fulfill their devotional obligations and pay the </a:t>
            </a:r>
            <a:r>
              <a:rPr lang="en-US" sz="3600" dirty="0" err="1">
                <a:latin typeface="Nyala" pitchFamily="2" charset="0"/>
              </a:rPr>
              <a:t>zakat</a:t>
            </a:r>
            <a:r>
              <a:rPr lang="en-US" sz="3600" dirty="0">
                <a:latin typeface="Nyala" pitchFamily="2" charset="0"/>
              </a:rPr>
              <a:t>, then let them go their way, for God is forgiving and kind. </a:t>
            </a:r>
          </a:p>
        </p:txBody>
      </p:sp>
      <p:sp>
        <p:nvSpPr>
          <p:cNvPr id="48131" name="Text Box 3"/>
          <p:cNvSpPr txBox="1">
            <a:spLocks noChangeArrowheads="1"/>
          </p:cNvSpPr>
          <p:nvPr/>
        </p:nvSpPr>
        <p:spPr bwMode="auto">
          <a:xfrm>
            <a:off x="914400" y="0"/>
            <a:ext cx="8229600" cy="1107996"/>
          </a:xfrm>
          <a:prstGeom prst="rect">
            <a:avLst/>
          </a:prstGeom>
          <a:noFill/>
          <a:ln w="9525">
            <a:noFill/>
            <a:miter lim="800000"/>
            <a:headEnd/>
            <a:tailEnd/>
          </a:ln>
        </p:spPr>
        <p:txBody>
          <a:bodyPr wrap="square">
            <a:spAutoFit/>
          </a:bodyPr>
          <a:lstStyle/>
          <a:p>
            <a:pPr>
              <a:spcBef>
                <a:spcPct val="50000"/>
              </a:spcBef>
            </a:pPr>
            <a:r>
              <a:rPr lang="en-US" sz="6600" u="sng" dirty="0">
                <a:solidFill>
                  <a:srgbClr val="800000"/>
                </a:solidFill>
                <a:effectLst>
                  <a:glow rad="101600">
                    <a:schemeClr val="bg1">
                      <a:alpha val="60000"/>
                    </a:schemeClr>
                  </a:glow>
                  <a:outerShdw blurRad="38100" dist="38100" dir="2700000" algn="tl">
                    <a:srgbClr val="000000">
                      <a:alpha val="43137"/>
                    </a:srgbClr>
                  </a:outerShdw>
                </a:effectLst>
                <a:latin typeface="Nyala" pitchFamily="2" charset="0"/>
              </a:rPr>
              <a:t>SURAH 9:5</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49154" name="Text Box 2"/>
          <p:cNvSpPr txBox="1">
            <a:spLocks noChangeArrowheads="1"/>
          </p:cNvSpPr>
          <p:nvPr/>
        </p:nvSpPr>
        <p:spPr bwMode="auto">
          <a:xfrm>
            <a:off x="914400" y="990600"/>
            <a:ext cx="7315200" cy="4832092"/>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4400" dirty="0">
                <a:latin typeface="Nyala" pitchFamily="2" charset="0"/>
              </a:rPr>
              <a:t>“Fight those people of the Book who do not believe in God and the Last Day, who do not prohibit what God  and His Apostle have forbidden, nor accept divine law, until all of them pay protective tax in submission.</a:t>
            </a:r>
          </a:p>
        </p:txBody>
      </p:sp>
      <p:sp>
        <p:nvSpPr>
          <p:cNvPr id="49155" name="Text Box 3"/>
          <p:cNvSpPr txBox="1">
            <a:spLocks noChangeArrowheads="1"/>
          </p:cNvSpPr>
          <p:nvPr/>
        </p:nvSpPr>
        <p:spPr bwMode="auto">
          <a:xfrm>
            <a:off x="914400" y="0"/>
            <a:ext cx="8229600" cy="1107996"/>
          </a:xfrm>
          <a:prstGeom prst="rect">
            <a:avLst/>
          </a:prstGeom>
          <a:noFill/>
          <a:ln w="9525">
            <a:noFill/>
            <a:miter lim="800000"/>
            <a:headEnd/>
            <a:tailEnd/>
          </a:ln>
        </p:spPr>
        <p:txBody>
          <a:bodyPr wrap="square">
            <a:spAutoFit/>
          </a:bodyPr>
          <a:lstStyle/>
          <a:p>
            <a:pPr>
              <a:spcBef>
                <a:spcPct val="50000"/>
              </a:spcBef>
            </a:pPr>
            <a:r>
              <a:rPr lang="en-US" sz="6600" u="sng" dirty="0">
                <a:solidFill>
                  <a:srgbClr val="800000"/>
                </a:solidFill>
                <a:effectLst>
                  <a:glow rad="101600">
                    <a:schemeClr val="bg1">
                      <a:alpha val="60000"/>
                    </a:schemeClr>
                  </a:glow>
                  <a:outerShdw blurRad="38100" dist="38100" dir="2700000" algn="tl">
                    <a:srgbClr val="000000">
                      <a:alpha val="43137"/>
                    </a:srgbClr>
                  </a:outerShdw>
                </a:effectLst>
                <a:latin typeface="Nyala" pitchFamily="2" charset="0"/>
              </a:rPr>
              <a:t>SURAH 9:29</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765E00"/>
            </a:gs>
            <a:gs pos="100000">
              <a:srgbClr val="FFCC00"/>
            </a:gs>
          </a:gsLst>
          <a:path path="shape">
            <a:fillToRect l="50000" t="50000" r="50000" b="50000"/>
          </a:path>
        </a:gradFill>
        <a:effectLst/>
      </p:bgPr>
    </p:bg>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2053" name="Rectangle 5"/>
          <p:cNvSpPr>
            <a:spLocks noGrp="1" noChangeArrowheads="1"/>
          </p:cNvSpPr>
          <p:nvPr>
            <p:ph type="body" idx="1"/>
          </p:nvPr>
        </p:nvSpPr>
        <p:spPr>
          <a:xfrm>
            <a:off x="914400" y="990600"/>
            <a:ext cx="7315200" cy="4191000"/>
          </a:xfrm>
        </p:spPr>
        <p:txBody>
          <a:bodyPr/>
          <a:lstStyle/>
          <a:p>
            <a:pPr>
              <a:lnSpc>
                <a:spcPct val="90000"/>
              </a:lnSpc>
            </a:pPr>
            <a:r>
              <a:rPr lang="en-US" sz="4000" dirty="0">
                <a:latin typeface="Calibri" pitchFamily="34" charset="0"/>
              </a:rPr>
              <a:t>Islam - “Submission”</a:t>
            </a:r>
          </a:p>
          <a:p>
            <a:pPr>
              <a:lnSpc>
                <a:spcPct val="90000"/>
              </a:lnSpc>
            </a:pPr>
            <a:r>
              <a:rPr lang="en-US" sz="4000" dirty="0">
                <a:latin typeface="Calibri" pitchFamily="34" charset="0"/>
              </a:rPr>
              <a:t>Over 1 Billion adherents</a:t>
            </a:r>
          </a:p>
          <a:p>
            <a:pPr>
              <a:lnSpc>
                <a:spcPct val="90000"/>
              </a:lnSpc>
            </a:pPr>
            <a:r>
              <a:rPr lang="en-US" sz="4000" dirty="0">
                <a:latin typeface="Calibri" pitchFamily="34" charset="0"/>
              </a:rPr>
              <a:t>Geography: North Africa, Middle East, Russia, India, Indonesia, Philippines</a:t>
            </a:r>
          </a:p>
          <a:p>
            <a:pPr>
              <a:lnSpc>
                <a:spcPct val="90000"/>
              </a:lnSpc>
            </a:pPr>
            <a:r>
              <a:rPr lang="en-US" sz="4000" dirty="0">
                <a:latin typeface="Calibri" pitchFamily="34" charset="0"/>
              </a:rPr>
              <a:t>10 Million Muslims in Americas</a:t>
            </a:r>
          </a:p>
        </p:txBody>
      </p:sp>
      <p:sp>
        <p:nvSpPr>
          <p:cNvPr id="4100" name="Text Box 6"/>
          <p:cNvSpPr>
            <a:spLocks noGrp="1" noChangeArrowheads="1"/>
          </p:cNvSpPr>
          <p:nvPr>
            <p:ph type="title"/>
          </p:nvPr>
        </p:nvSpPr>
        <p:spPr>
          <a:xfrm>
            <a:off x="914400" y="0"/>
            <a:ext cx="7315200" cy="1143000"/>
          </a:xfrm>
          <a:noFill/>
        </p:spPr>
        <p:txBody>
          <a:bodyPr/>
          <a:lstStyle/>
          <a:p>
            <a:pPr>
              <a:spcBef>
                <a:spcPct val="50000"/>
              </a:spcBef>
            </a:pPr>
            <a:r>
              <a:rPr lang="en-US" sz="5500" b="1" u="sng" dirty="0">
                <a:solidFill>
                  <a:srgbClr val="800000"/>
                </a:solidFill>
                <a:effectLst>
                  <a:glow rad="101600">
                    <a:schemeClr val="bg1">
                      <a:alpha val="60000"/>
                    </a:schemeClr>
                  </a:glow>
                  <a:outerShdw blurRad="38100" dist="38100" dir="2700000" algn="tl">
                    <a:srgbClr val="000000">
                      <a:alpha val="43137"/>
                    </a:srgbClr>
                  </a:outerShdw>
                </a:effectLst>
                <a:latin typeface="Californian FB" pitchFamily="18" charset="0"/>
              </a:rPr>
              <a:t>Basic Islam Information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wipe(left)">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Effect transition="in" filter="wipe(left)">
                                      <p:cBhvr>
                                        <p:cTn id="12" dur="500"/>
                                        <p:tgtEl>
                                          <p:spTgt spid="20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Effect transition="in" filter="wipe(left)">
                                      <p:cBhvr>
                                        <p:cTn id="17" dur="500"/>
                                        <p:tgtEl>
                                          <p:spTgt spid="20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3">
                                            <p:txEl>
                                              <p:pRg st="3" end="3"/>
                                            </p:txEl>
                                          </p:spTgt>
                                        </p:tgtEl>
                                        <p:attrNameLst>
                                          <p:attrName>style.visibility</p:attrName>
                                        </p:attrNameLst>
                                      </p:cBhvr>
                                      <p:to>
                                        <p:strVal val="visible"/>
                                      </p:to>
                                    </p:set>
                                    <p:animEffect transition="in" filter="wipe(left)">
                                      <p:cBhvr>
                                        <p:cTn id="22" dur="500"/>
                                        <p:tgtEl>
                                          <p:spTgt spid="20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m Darkness to Light_t_nt.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81000" y="1371600"/>
            <a:ext cx="9982200" cy="2646878"/>
          </a:xfrm>
          <a:prstGeom prst="rect">
            <a:avLst/>
          </a:prstGeom>
          <a:noFill/>
        </p:spPr>
        <p:txBody>
          <a:bodyPr wrap="square" rtlCol="0">
            <a:spAutoFit/>
          </a:bodyPr>
          <a:lstStyle/>
          <a:p>
            <a:pPr algn="ctr"/>
            <a:r>
              <a:rPr lang="en-US" sz="16000" spc="600" dirty="0">
                <a:solidFill>
                  <a:schemeClr val="bg1"/>
                </a:solidFill>
                <a:effectLst>
                  <a:outerShdw blurRad="38100" dist="38100" dir="2700000" algn="tl">
                    <a:srgbClr val="000000">
                      <a:alpha val="43137"/>
                    </a:srgbClr>
                  </a:outerShdw>
                </a:effectLst>
                <a:latin typeface="Californian FB" pitchFamily="18" charset="0"/>
              </a:rPr>
              <a:t>Defi</a:t>
            </a:r>
            <a:r>
              <a:rPr lang="en-US" sz="16000" spc="600" dirty="0">
                <a:effectLst>
                  <a:outerShdw blurRad="38100" dist="38100" dir="2700000" algn="tl">
                    <a:srgbClr val="000000">
                      <a:alpha val="43137"/>
                    </a:srgbClr>
                  </a:outerShdw>
                </a:effectLst>
                <a:latin typeface="Californian FB" pitchFamily="18" charset="0"/>
              </a:rPr>
              <a:t>nitive</a:t>
            </a:r>
          </a:p>
        </p:txBody>
      </p:sp>
      <p:sp>
        <p:nvSpPr>
          <p:cNvPr id="6" name="TextBox 5"/>
          <p:cNvSpPr txBox="1"/>
          <p:nvPr/>
        </p:nvSpPr>
        <p:spPr>
          <a:xfrm>
            <a:off x="533400" y="3581400"/>
            <a:ext cx="8382000" cy="1862048"/>
          </a:xfrm>
          <a:prstGeom prst="rect">
            <a:avLst/>
          </a:prstGeom>
          <a:noFill/>
        </p:spPr>
        <p:txBody>
          <a:bodyPr wrap="square" rtlCol="0">
            <a:spAutoFit/>
          </a:bodyPr>
          <a:lstStyle/>
          <a:p>
            <a:pPr algn="r"/>
            <a:r>
              <a:rPr lang="en-US" sz="11500" b="1" spc="600" dirty="0">
                <a:solidFill>
                  <a:schemeClr val="bg1"/>
                </a:solidFill>
                <a:effectLst>
                  <a:outerShdw blurRad="38100" dist="38100" dir="2700000" algn="tl">
                    <a:srgbClr val="000000">
                      <a:alpha val="43137"/>
                    </a:srgbClr>
                  </a:outerShdw>
                </a:effectLst>
                <a:latin typeface="Californian FB" pitchFamily="18" charset="0"/>
              </a:rPr>
              <a:t>Diffe</a:t>
            </a:r>
            <a:r>
              <a:rPr lang="en-US" sz="11500" b="1" spc="600" dirty="0">
                <a:effectLst>
                  <a:outerShdw blurRad="38100" dist="38100" dir="2700000" algn="tl">
                    <a:srgbClr val="000000">
                      <a:alpha val="43137"/>
                    </a:srgbClr>
                  </a:outerShdw>
                </a:effectLst>
                <a:latin typeface="Californian FB" pitchFamily="18" charset="0"/>
              </a:rPr>
              <a:t>rences</a:t>
            </a:r>
          </a:p>
        </p:txBody>
      </p:sp>
      <p:sp>
        <p:nvSpPr>
          <p:cNvPr id="8" name="Moon 7"/>
          <p:cNvSpPr/>
          <p:nvPr/>
        </p:nvSpPr>
        <p:spPr>
          <a:xfrm rot="20351974">
            <a:off x="241623" y="4680172"/>
            <a:ext cx="1107025" cy="1993156"/>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6248400"/>
            <a:ext cx="2209800" cy="461665"/>
          </a:xfrm>
          <a:prstGeom prst="rect">
            <a:avLst/>
          </a:prstGeom>
          <a:noFill/>
        </p:spPr>
        <p:txBody>
          <a:bodyPr wrap="square" rtlCol="0">
            <a:spAutoFit/>
          </a:bodyPr>
          <a:lstStyle/>
          <a:p>
            <a:pPr algn="ctr"/>
            <a:r>
              <a:rPr lang="en-US" spc="600" dirty="0">
                <a:solidFill>
                  <a:schemeClr val="bg1"/>
                </a:solidFill>
                <a:effectLst>
                  <a:outerShdw blurRad="38100" dist="38100" dir="2700000" algn="tl">
                    <a:srgbClr val="000000">
                      <a:alpha val="43137"/>
                    </a:srgbClr>
                  </a:outerShdw>
                </a:effectLst>
                <a:latin typeface="Californian FB" pitchFamily="18" charset="0"/>
              </a:rPr>
              <a:t>Definitive</a:t>
            </a:r>
          </a:p>
        </p:txBody>
      </p:sp>
      <p:sp>
        <p:nvSpPr>
          <p:cNvPr id="4" name="TextBox 3"/>
          <p:cNvSpPr txBox="1"/>
          <p:nvPr/>
        </p:nvSpPr>
        <p:spPr>
          <a:xfrm>
            <a:off x="2057400" y="6243935"/>
            <a:ext cx="2514600" cy="461665"/>
          </a:xfrm>
          <a:prstGeom prst="rect">
            <a:avLst/>
          </a:prstGeom>
          <a:noFill/>
        </p:spPr>
        <p:txBody>
          <a:bodyPr wrap="square" rtlCol="0">
            <a:spAutoFit/>
          </a:bodyPr>
          <a:lstStyle/>
          <a:p>
            <a:r>
              <a:rPr lang="en-US" b="1" spc="600" dirty="0">
                <a:effectLst>
                  <a:outerShdw blurRad="38100" dist="38100" dir="2700000" algn="tl">
                    <a:srgbClr val="000000">
                      <a:alpha val="43137"/>
                    </a:srgbClr>
                  </a:outerShdw>
                </a:effectLst>
                <a:latin typeface="Californian FB" pitchFamily="18" charset="0"/>
              </a:rPr>
              <a:t>Differences</a:t>
            </a:r>
          </a:p>
        </p:txBody>
      </p:sp>
      <p:sp>
        <p:nvSpPr>
          <p:cNvPr id="6" name="Moon 5"/>
          <p:cNvSpPr/>
          <p:nvPr/>
        </p:nvSpPr>
        <p:spPr>
          <a:xfrm rot="20351974">
            <a:off x="286056" y="5086931"/>
            <a:ext cx="560960" cy="1284862"/>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p:cNvSpPr txBox="1"/>
          <p:nvPr/>
        </p:nvSpPr>
        <p:spPr>
          <a:xfrm>
            <a:off x="2438400" y="1700748"/>
            <a:ext cx="6400800" cy="3323987"/>
          </a:xfrm>
          <a:prstGeom prst="rect">
            <a:avLst/>
          </a:prstGeom>
          <a:noFill/>
        </p:spPr>
        <p:txBody>
          <a:bodyPr wrap="square" rtlCol="0">
            <a:spAutoFit/>
          </a:bodyPr>
          <a:lstStyle/>
          <a:p>
            <a:pPr algn="ctr"/>
            <a:r>
              <a:rPr lang="en-US" sz="10500" dirty="0">
                <a:solidFill>
                  <a:srgbClr val="800000"/>
                </a:solidFill>
                <a:effectLst>
                  <a:glow rad="101600">
                    <a:schemeClr val="bg1">
                      <a:alpha val="60000"/>
                    </a:schemeClr>
                  </a:glow>
                  <a:outerShdw blurRad="38100" dist="38100" dir="2700000" algn="tl">
                    <a:srgbClr val="000000">
                      <a:alpha val="43137"/>
                    </a:srgbClr>
                  </a:outerShdw>
                </a:effectLst>
                <a:latin typeface="Californian FB" pitchFamily="18" charset="0"/>
              </a:rPr>
              <a:t>A Different </a:t>
            </a:r>
            <a:r>
              <a:rPr lang="en-US" sz="10500" dirty="0">
                <a:effectLst>
                  <a:glow rad="101600">
                    <a:schemeClr val="bg1">
                      <a:alpha val="60000"/>
                    </a:schemeClr>
                  </a:glow>
                  <a:outerShdw blurRad="38100" dist="38100" dir="2700000" algn="tl">
                    <a:srgbClr val="000000">
                      <a:alpha val="43137"/>
                    </a:srgbClr>
                  </a:outerShdw>
                </a:effectLst>
                <a:latin typeface="Californian FB" pitchFamily="18" charset="0"/>
              </a:rPr>
              <a:t>GOD</a:t>
            </a:r>
            <a:endParaRPr lang="en-US" sz="10500" dirty="0">
              <a:solidFill>
                <a:srgbClr val="800000"/>
              </a:solidFill>
              <a:effectLst>
                <a:glow rad="101600">
                  <a:schemeClr val="bg1">
                    <a:alpha val="60000"/>
                  </a:schemeClr>
                </a:glow>
                <a:outerShdw blurRad="38100" dist="38100" dir="2700000" algn="tl">
                  <a:srgbClr val="000000">
                    <a:alpha val="43137"/>
                  </a:srgbClr>
                </a:outerShdw>
              </a:effectLst>
              <a:latin typeface="Californian FB" pitchFamily="18"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6146" name="Text Box 2"/>
          <p:cNvSpPr txBox="1">
            <a:spLocks noChangeArrowheads="1"/>
          </p:cNvSpPr>
          <p:nvPr/>
        </p:nvSpPr>
        <p:spPr bwMode="auto">
          <a:xfrm>
            <a:off x="914400" y="990600"/>
            <a:ext cx="7315200" cy="4524315"/>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dirty="0">
                <a:latin typeface="Nyala" pitchFamily="2" charset="0"/>
              </a:rPr>
              <a:t>	</a:t>
            </a:r>
            <a:r>
              <a:rPr lang="en-US" sz="3600" dirty="0">
                <a:latin typeface="Nyala" pitchFamily="2" charset="0"/>
              </a:rPr>
              <a:t>Say: “We believe in God and what has been sent down to us, and what had been revealed to Abraham and Ishmael and Isaac and Jacob and their progeny, and that which was given to Moses and Christ, and to all other prophets by the Lord. We make no distinction among them, and we submit to Him.”</a:t>
            </a:r>
            <a:endParaRPr lang="en-US" sz="4000" dirty="0">
              <a:latin typeface="Nyala" pitchFamily="2" charset="0"/>
            </a:endParaRPr>
          </a:p>
        </p:txBody>
      </p:sp>
      <p:sp>
        <p:nvSpPr>
          <p:cNvPr id="6147" name="Text Box 3"/>
          <p:cNvSpPr txBox="1">
            <a:spLocks noChangeArrowheads="1"/>
          </p:cNvSpPr>
          <p:nvPr/>
        </p:nvSpPr>
        <p:spPr bwMode="auto">
          <a:xfrm>
            <a:off x="914400" y="0"/>
            <a:ext cx="8229600" cy="1107996"/>
          </a:xfrm>
          <a:prstGeom prst="rect">
            <a:avLst/>
          </a:prstGeom>
          <a:noFill/>
          <a:ln w="9525">
            <a:noFill/>
            <a:miter lim="800000"/>
            <a:headEnd/>
            <a:tailEnd/>
          </a:ln>
        </p:spPr>
        <p:txBody>
          <a:bodyPr wrap="square">
            <a:spAutoFit/>
          </a:bodyPr>
          <a:lstStyle/>
          <a:p>
            <a:pPr>
              <a:spcBef>
                <a:spcPct val="50000"/>
              </a:spcBef>
            </a:pPr>
            <a:r>
              <a:rPr lang="en-US" sz="6600" u="sng" dirty="0">
                <a:solidFill>
                  <a:srgbClr val="800000"/>
                </a:solidFill>
                <a:effectLst>
                  <a:glow rad="101600">
                    <a:schemeClr val="bg1">
                      <a:alpha val="60000"/>
                    </a:schemeClr>
                  </a:glow>
                  <a:outerShdw blurRad="38100" dist="38100" dir="2700000" algn="tl">
                    <a:srgbClr val="000000">
                      <a:alpha val="43137"/>
                    </a:srgbClr>
                  </a:outerShdw>
                </a:effectLst>
                <a:latin typeface="Nyala" pitchFamily="2" charset="0"/>
              </a:rPr>
              <a:t>SURAH 2:136</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m Darkness to Light_cb.jpg"/>
          <p:cNvPicPr>
            <a:picLocks noChangeAspect="1"/>
          </p:cNvPicPr>
          <p:nvPr/>
        </p:nvPicPr>
        <p:blipFill>
          <a:blip r:embed="rId2" cstate="print"/>
          <a:stretch>
            <a:fillRect/>
          </a:stretch>
        </p:blipFill>
        <p:spPr>
          <a:xfrm>
            <a:off x="0" y="0"/>
            <a:ext cx="9144000" cy="6858000"/>
          </a:xfrm>
          <a:prstGeom prst="rect">
            <a:avLst/>
          </a:prstGeom>
        </p:spPr>
      </p:pic>
      <p:sp>
        <p:nvSpPr>
          <p:cNvPr id="7170" name="Text Box 2"/>
          <p:cNvSpPr txBox="1">
            <a:spLocks noChangeArrowheads="1"/>
          </p:cNvSpPr>
          <p:nvPr/>
        </p:nvSpPr>
        <p:spPr bwMode="auto">
          <a:xfrm>
            <a:off x="914400" y="914400"/>
            <a:ext cx="7315200" cy="4832092"/>
          </a:xfrm>
          <a:prstGeom prst="rect">
            <a:avLst/>
          </a:prstGeom>
          <a:solidFill>
            <a:schemeClr val="bg1">
              <a:alpha val="40000"/>
            </a:schemeClr>
          </a:solidFill>
          <a:ln w="9525">
            <a:noFill/>
            <a:miter lim="800000"/>
            <a:headEnd/>
            <a:tailEnd/>
          </a:ln>
        </p:spPr>
        <p:txBody>
          <a:bodyPr wrap="square">
            <a:spAutoFit/>
          </a:bodyPr>
          <a:lstStyle/>
          <a:p>
            <a:pPr>
              <a:spcBef>
                <a:spcPct val="50000"/>
              </a:spcBef>
            </a:pPr>
            <a:r>
              <a:rPr lang="en-US" sz="2000" dirty="0">
                <a:latin typeface="Nyala" pitchFamily="2" charset="0"/>
              </a:rPr>
              <a:t>	</a:t>
            </a:r>
            <a:r>
              <a:rPr lang="en-US" sz="4400" dirty="0">
                <a:latin typeface="Nyala" pitchFamily="2" charset="0"/>
              </a:rPr>
              <a:t>Do not argue with the people of the Book unless in a fair way, apart from those who act wrongly, and say to them: “We believe what has been sent down to you. Our God and your God is one, and to Him we submit.”</a:t>
            </a:r>
            <a:endParaRPr lang="en-US" sz="4000" dirty="0">
              <a:latin typeface="Nyala" pitchFamily="2" charset="0"/>
            </a:endParaRPr>
          </a:p>
        </p:txBody>
      </p:sp>
      <p:sp>
        <p:nvSpPr>
          <p:cNvPr id="7171" name="Text Box 3"/>
          <p:cNvSpPr txBox="1">
            <a:spLocks noChangeArrowheads="1"/>
          </p:cNvSpPr>
          <p:nvPr/>
        </p:nvSpPr>
        <p:spPr bwMode="auto">
          <a:xfrm>
            <a:off x="914400" y="0"/>
            <a:ext cx="8229600" cy="1107996"/>
          </a:xfrm>
          <a:prstGeom prst="rect">
            <a:avLst/>
          </a:prstGeom>
          <a:noFill/>
          <a:ln w="9525">
            <a:noFill/>
            <a:miter lim="800000"/>
            <a:headEnd/>
            <a:tailEnd/>
          </a:ln>
        </p:spPr>
        <p:txBody>
          <a:bodyPr wrap="square">
            <a:spAutoFit/>
          </a:bodyPr>
          <a:lstStyle/>
          <a:p>
            <a:pPr>
              <a:spcBef>
                <a:spcPct val="50000"/>
              </a:spcBef>
            </a:pPr>
            <a:r>
              <a:rPr lang="en-US" sz="6600" u="sng" dirty="0">
                <a:solidFill>
                  <a:srgbClr val="800000"/>
                </a:solidFill>
                <a:effectLst>
                  <a:glow rad="101600">
                    <a:schemeClr val="bg1">
                      <a:alpha val="60000"/>
                    </a:schemeClr>
                  </a:glow>
                  <a:outerShdw blurRad="38100" dist="38100" dir="2700000" algn="tl">
                    <a:srgbClr val="000000">
                      <a:alpha val="43137"/>
                    </a:srgbClr>
                  </a:outerShdw>
                </a:effectLst>
                <a:latin typeface="Nyala" pitchFamily="2" charset="0"/>
              </a:rPr>
              <a:t>SURAH 29: 46</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6248400"/>
            <a:ext cx="2209800" cy="461665"/>
          </a:xfrm>
          <a:prstGeom prst="rect">
            <a:avLst/>
          </a:prstGeom>
          <a:noFill/>
        </p:spPr>
        <p:txBody>
          <a:bodyPr wrap="square" rtlCol="0">
            <a:spAutoFit/>
          </a:bodyPr>
          <a:lstStyle/>
          <a:p>
            <a:pPr algn="ctr"/>
            <a:r>
              <a:rPr lang="en-US" spc="600" dirty="0">
                <a:solidFill>
                  <a:schemeClr val="bg1"/>
                </a:solidFill>
                <a:effectLst>
                  <a:outerShdw blurRad="38100" dist="38100" dir="2700000" algn="tl">
                    <a:srgbClr val="000000">
                      <a:alpha val="43137"/>
                    </a:srgbClr>
                  </a:outerShdw>
                </a:effectLst>
                <a:latin typeface="Californian FB" pitchFamily="18" charset="0"/>
              </a:rPr>
              <a:t>Definitive</a:t>
            </a:r>
          </a:p>
        </p:txBody>
      </p:sp>
      <p:sp>
        <p:nvSpPr>
          <p:cNvPr id="4" name="TextBox 3"/>
          <p:cNvSpPr txBox="1"/>
          <p:nvPr/>
        </p:nvSpPr>
        <p:spPr>
          <a:xfrm>
            <a:off x="2057400" y="6243935"/>
            <a:ext cx="2514600" cy="461665"/>
          </a:xfrm>
          <a:prstGeom prst="rect">
            <a:avLst/>
          </a:prstGeom>
          <a:noFill/>
        </p:spPr>
        <p:txBody>
          <a:bodyPr wrap="square" rtlCol="0">
            <a:spAutoFit/>
          </a:bodyPr>
          <a:lstStyle/>
          <a:p>
            <a:r>
              <a:rPr lang="en-US" b="1" spc="600" dirty="0">
                <a:effectLst>
                  <a:outerShdw blurRad="38100" dist="38100" dir="2700000" algn="tl">
                    <a:srgbClr val="000000">
                      <a:alpha val="43137"/>
                    </a:srgbClr>
                  </a:outerShdw>
                </a:effectLst>
                <a:latin typeface="Californian FB" pitchFamily="18" charset="0"/>
              </a:rPr>
              <a:t>Differences</a:t>
            </a:r>
          </a:p>
        </p:txBody>
      </p:sp>
      <p:sp>
        <p:nvSpPr>
          <p:cNvPr id="6" name="Moon 5"/>
          <p:cNvSpPr/>
          <p:nvPr/>
        </p:nvSpPr>
        <p:spPr>
          <a:xfrm rot="20351974">
            <a:off x="286056" y="5086931"/>
            <a:ext cx="560960" cy="1284862"/>
          </a:xfrm>
          <a:prstGeom prst="moon">
            <a:avLst>
              <a:gd name="adj" fmla="val 28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p:cNvSpPr txBox="1"/>
          <p:nvPr/>
        </p:nvSpPr>
        <p:spPr>
          <a:xfrm>
            <a:off x="2438400" y="1524000"/>
            <a:ext cx="6400800" cy="4524315"/>
          </a:xfrm>
          <a:prstGeom prst="rect">
            <a:avLst/>
          </a:prstGeom>
          <a:noFill/>
        </p:spPr>
        <p:txBody>
          <a:bodyPr wrap="square" rtlCol="0">
            <a:spAutoFit/>
          </a:bodyPr>
          <a:lstStyle/>
          <a:p>
            <a:pPr algn="ctr"/>
            <a:r>
              <a:rPr lang="en-US" sz="7200" b="1" i="1" dirty="0">
                <a:solidFill>
                  <a:srgbClr val="800000"/>
                </a:solidFill>
                <a:latin typeface="Californian FB" pitchFamily="18" charset="0"/>
              </a:rPr>
              <a:t>Islam teaches there is no Godhead, only Allah</a:t>
            </a:r>
            <a:endParaRPr lang="en-US" sz="8000" b="1" i="1" dirty="0">
              <a:solidFill>
                <a:srgbClr val="800000"/>
              </a:solidFill>
              <a:latin typeface="Californian FB" pitchFamily="18" charset="0"/>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4907</TotalTime>
  <Words>1683</Words>
  <Application>Microsoft Office PowerPoint</Application>
  <PresentationFormat>On-screen Show (4:3)</PresentationFormat>
  <Paragraphs>145</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Calibri</vt:lpstr>
      <vt:lpstr>Californian FB</vt:lpstr>
      <vt:lpstr>Narkisim</vt:lpstr>
      <vt:lpstr>Nyala</vt:lpstr>
      <vt:lpstr>Times New Roman</vt:lpstr>
      <vt:lpstr>Default Design</vt:lpstr>
      <vt:lpstr>Exploring</vt:lpstr>
      <vt:lpstr>PowerPoint Presentation</vt:lpstr>
      <vt:lpstr>PowerPoint Presentation</vt:lpstr>
      <vt:lpstr>PowerPoint Presentation</vt:lpstr>
      <vt:lpstr>Basic Islam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Biblical References to Godhead</vt:lpstr>
      <vt:lpstr>PowerPoint Presentation</vt:lpstr>
      <vt:lpstr>PowerPoint Presentation</vt:lpstr>
      <vt:lpstr>PowerPoint Presentation</vt:lpstr>
      <vt:lpstr>PowerPoint Presentation</vt:lpstr>
      <vt:lpstr>The Bible affirms the deity of Jesus</vt:lpstr>
      <vt:lpstr>PowerPoint Presentation</vt:lpstr>
      <vt:lpstr>Christianity and the Bible</vt:lpstr>
      <vt:lpstr>Christianity and the Bible</vt:lpstr>
      <vt:lpstr>Christianity and the Bible</vt:lpstr>
      <vt:lpstr>Christianity and the Bible</vt:lpstr>
      <vt:lpstr>Islam and Revelation</vt:lpstr>
      <vt:lpstr>Islam and Revelation</vt:lpstr>
      <vt:lpstr>Islam and Revelation</vt:lpstr>
      <vt:lpstr>Islam and Revelation</vt:lpstr>
      <vt:lpstr>PowerPoint Presentation</vt:lpstr>
      <vt:lpstr>PowerPoint Presentation</vt:lpstr>
      <vt:lpstr>PowerPoint Presentation</vt:lpstr>
      <vt:lpstr>SURAH 44:51-55</vt:lpstr>
      <vt:lpstr>PowerPoint Presentation</vt:lpstr>
      <vt:lpstr>PowerPoint Presentation</vt:lpstr>
      <vt:lpstr>PowerPoint Presentation</vt:lpstr>
      <vt:lpstr>PowerPoint Presentation</vt:lpstr>
      <vt:lpstr>DIFFERENT TREATMENT</vt:lpstr>
      <vt:lpstr>PowerPoint Presentation</vt:lpstr>
      <vt:lpstr>DIFFERENT TREATMENT</vt:lpstr>
      <vt:lpstr>PowerPoint Presentation</vt:lpstr>
      <vt:lpstr>DIFFERENT TREATMENT</vt:lpstr>
      <vt:lpstr>PowerPoint Presentation</vt:lpstr>
      <vt:lpstr>PowerPoint Presentation</vt:lpstr>
      <vt:lpstr>PowerPoint Presentation</vt:lpstr>
    </vt:vector>
  </TitlesOfParts>
  <Company>Brownsburg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Compaq</dc:creator>
  <cp:lastModifiedBy>Marshall Reid</cp:lastModifiedBy>
  <cp:revision>174</cp:revision>
  <dcterms:created xsi:type="dcterms:W3CDTF">2001-10-19T20:06:41Z</dcterms:created>
  <dcterms:modified xsi:type="dcterms:W3CDTF">2016-08-08T17:45:29Z</dcterms:modified>
</cp:coreProperties>
</file>