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9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3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75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44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60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69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45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1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01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1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8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46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62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62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E4E8-2A4D-4885-B3C4-D28878D8C1E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9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1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81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58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01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25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47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6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7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53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15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29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F390-1C82-4E32-89D1-41E69B7EBA4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7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1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9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4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71D3-C245-4AB7-9920-2F132B7B3233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8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71D3-C245-4AB7-9920-2F132B7B3233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E5A3-F848-48DC-AB07-250734FB0A0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781301" y="4162992"/>
            <a:ext cx="5535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6">
                    <a:lumMod val="50000"/>
                  </a:schemeClr>
                </a:solidFill>
                <a:effectLst/>
                <a:latin typeface="Harrington" panose="04040505050A02020702" pitchFamily="82" charset="0"/>
              </a:rPr>
              <a:t>PSALMS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781301" y="5506646"/>
            <a:ext cx="553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Deepening</a:t>
            </a:r>
            <a:r>
              <a:rPr lang="en-US" sz="2400" baseline="0" dirty="0"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 Your Relationship With God</a:t>
            </a:r>
            <a:endParaRPr lang="en-US" sz="2400" dirty="0">
              <a:solidFill>
                <a:schemeClr val="tx1"/>
              </a:solidFill>
              <a:effectLst/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1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FE4E8-2A4D-4885-B3C4-D28878D8C1E2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DACB-D7AB-42E3-82C6-F77EFEF3E9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708071" y="231356"/>
            <a:ext cx="3559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Harrington" panose="04040505050A02020702" pitchFamily="82" charset="0"/>
              </a:rPr>
              <a:t>PSALMS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686299" y="1077742"/>
            <a:ext cx="3679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arrington" panose="04040505050A02020702" pitchFamily="82" charset="0"/>
              </a:rPr>
              <a:t>Deepening</a:t>
            </a:r>
            <a:r>
              <a:rPr lang="en-US" sz="1600" baseline="0" dirty="0">
                <a:latin typeface="Harrington" panose="04040505050A02020702" pitchFamily="82" charset="0"/>
              </a:rPr>
              <a:t> Your Relationship With God</a:t>
            </a:r>
            <a:endParaRPr lang="en-US" sz="1600" dirty="0"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1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1F390-1C82-4E32-89D1-41E69B7EBA4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19047-9D41-494A-B1D7-BAC1461F67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708071" y="231356"/>
            <a:ext cx="3559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dotted" baseline="0" dirty="0">
                <a:solidFill>
                  <a:schemeClr val="accent6">
                    <a:lumMod val="50000"/>
                  </a:schemeClr>
                </a:solidFill>
                <a:latin typeface="Harrington" panose="04040505050A02020702" pitchFamily="82" charset="0"/>
              </a:rPr>
              <a:t>PSALMS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686299" y="1077742"/>
            <a:ext cx="3679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arrington" panose="04040505050A02020702" pitchFamily="82" charset="0"/>
              </a:rPr>
              <a:t>Deepening</a:t>
            </a:r>
            <a:r>
              <a:rPr lang="en-US" sz="1600" baseline="0" dirty="0">
                <a:latin typeface="Harrington" panose="04040505050A02020702" pitchFamily="82" charset="0"/>
              </a:rPr>
              <a:t> Your Relationship With God</a:t>
            </a:r>
            <a:endParaRPr lang="en-US" sz="1600" dirty="0"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2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42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1629" y="2855422"/>
            <a:ext cx="732074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numCol="1">
            <a:spAutoFit/>
          </a:bodyPr>
          <a:lstStyle/>
          <a:p>
            <a:pPr lvl="0" algn="ctr"/>
            <a:r>
              <a:rPr lang="en-US" sz="4000" u="sng" dirty="0">
                <a:latin typeface="Futura T OT" panose="02000000000000000000" pitchFamily="50" charset="0"/>
              </a:rPr>
              <a:t>Modern poetry:  </a:t>
            </a:r>
          </a:p>
          <a:p>
            <a:pPr lvl="0" algn="ctr"/>
            <a:r>
              <a:rPr lang="en-US" sz="4000" dirty="0">
                <a:latin typeface="Futura T OT" panose="02000000000000000000" pitchFamily="50" charset="0"/>
              </a:rPr>
              <a:t>rhyme, meter, and imagery</a:t>
            </a:r>
          </a:p>
          <a:p>
            <a:pPr lvl="0" algn="ctr"/>
            <a:endParaRPr lang="en-US" sz="2000" dirty="0">
              <a:latin typeface="Futura T OT" panose="02000000000000000000" pitchFamily="50" charset="0"/>
            </a:endParaRPr>
          </a:p>
          <a:p>
            <a:pPr lvl="0" algn="ctr"/>
            <a:r>
              <a:rPr lang="en-US" sz="4000" u="sng" dirty="0">
                <a:latin typeface="Futura T OT" panose="02000000000000000000" pitchFamily="50" charset="0"/>
              </a:rPr>
              <a:t>Ancient Hebrew poetry:</a:t>
            </a:r>
          </a:p>
          <a:p>
            <a:pPr lvl="0" algn="ctr"/>
            <a:r>
              <a:rPr lang="en-US" sz="4000" dirty="0">
                <a:latin typeface="Futura T OT" panose="02000000000000000000" pitchFamily="50" charset="0"/>
              </a:rPr>
              <a:t>Parallelism, meter (?), and imagery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649" y="1719625"/>
            <a:ext cx="4714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Futura ICG Book" panose="00000400000000000000" pitchFamily="2" charset="0"/>
              </a:rPr>
              <a:t>Psalms as Poetry</a:t>
            </a:r>
          </a:p>
        </p:txBody>
      </p:sp>
    </p:spTree>
    <p:extLst>
      <p:ext uri="{BB962C8B-B14F-4D97-AF65-F5344CB8AC3E}">
        <p14:creationId xmlns:p14="http://schemas.microsoft.com/office/powerpoint/2010/main" val="30139969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139" y="1719625"/>
            <a:ext cx="2845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Futura ICG Book" panose="00000400000000000000" pitchFamily="2" charset="0"/>
              </a:rPr>
              <a:t>Structure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264920" y="2705793"/>
            <a:ext cx="661416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Futura SC T OT Book" panose="02000000000000000000" pitchFamily="50" charset="0"/>
              </a:rPr>
              <a:t>Colon</a:t>
            </a:r>
            <a:r>
              <a:rPr lang="en-US" sz="4000" dirty="0">
                <a:solidFill>
                  <a:prstClr val="black"/>
                </a:solidFill>
                <a:latin typeface="Futura T OT" panose="02000000000000000000" pitchFamily="50" charset="0"/>
              </a:rPr>
              <a:t>:			one line</a:t>
            </a:r>
          </a:p>
          <a:p>
            <a:pPr lvl="0"/>
            <a:r>
              <a:rPr lang="en-US" sz="4000" dirty="0" err="1">
                <a:solidFill>
                  <a:prstClr val="black"/>
                </a:solidFill>
                <a:latin typeface="Futura SC T OT Book" panose="02000000000000000000" pitchFamily="50" charset="0"/>
              </a:rPr>
              <a:t>Bicolon</a:t>
            </a:r>
            <a:r>
              <a:rPr lang="en-US" sz="4000" dirty="0">
                <a:solidFill>
                  <a:prstClr val="black"/>
                </a:solidFill>
                <a:latin typeface="Futura T OT" panose="02000000000000000000" pitchFamily="50" charset="0"/>
              </a:rPr>
              <a:t>:			two lines</a:t>
            </a:r>
          </a:p>
          <a:p>
            <a:pPr lvl="0"/>
            <a:r>
              <a:rPr lang="en-US" sz="4000" dirty="0" err="1">
                <a:solidFill>
                  <a:prstClr val="black"/>
                </a:solidFill>
                <a:latin typeface="Futura SC T OT Book" panose="02000000000000000000" pitchFamily="50" charset="0"/>
              </a:rPr>
              <a:t>Tricolon</a:t>
            </a:r>
            <a:r>
              <a:rPr lang="en-US" sz="4000" dirty="0">
                <a:solidFill>
                  <a:prstClr val="black"/>
                </a:solidFill>
                <a:latin typeface="Futura T OT" panose="02000000000000000000" pitchFamily="50" charset="0"/>
              </a:rPr>
              <a:t>:  		three lines</a:t>
            </a:r>
          </a:p>
          <a:p>
            <a:pPr lvl="0"/>
            <a:r>
              <a:rPr lang="en-US" sz="4000" dirty="0" err="1">
                <a:solidFill>
                  <a:prstClr val="black"/>
                </a:solidFill>
                <a:latin typeface="Futura SC T OT Book" panose="02000000000000000000" pitchFamily="50" charset="0"/>
              </a:rPr>
              <a:t>Tetracolon</a:t>
            </a:r>
            <a:r>
              <a:rPr lang="en-US" sz="4000" dirty="0">
                <a:solidFill>
                  <a:prstClr val="black"/>
                </a:solidFill>
                <a:latin typeface="Futura T OT" panose="02000000000000000000" pitchFamily="50" charset="0"/>
              </a:rPr>
              <a:t>:  	four lines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Futura SC T OT Book" panose="02000000000000000000" pitchFamily="50" charset="0"/>
              </a:rPr>
              <a:t>Strophe</a:t>
            </a:r>
            <a:r>
              <a:rPr lang="en-US" sz="4000" dirty="0">
                <a:solidFill>
                  <a:prstClr val="black"/>
                </a:solidFill>
                <a:latin typeface="Futura T OT" panose="02000000000000000000" pitchFamily="50" charset="0"/>
              </a:rPr>
              <a:t>:  		groups of cola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Futura SC T OT Book" panose="02000000000000000000" pitchFamily="50" charset="0"/>
              </a:rPr>
              <a:t>Stanza</a:t>
            </a:r>
            <a:r>
              <a:rPr lang="en-US" sz="4000" dirty="0">
                <a:solidFill>
                  <a:prstClr val="black"/>
                </a:solidFill>
                <a:latin typeface="Futura T OT" panose="02000000000000000000" pitchFamily="50" charset="0"/>
              </a:rPr>
              <a:t>:  			groups of strophes</a:t>
            </a:r>
          </a:p>
        </p:txBody>
      </p:sp>
    </p:spTree>
    <p:extLst>
      <p:ext uri="{BB962C8B-B14F-4D97-AF65-F5344CB8AC3E}">
        <p14:creationId xmlns:p14="http://schemas.microsoft.com/office/powerpoint/2010/main" val="318502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1738" y="2927466"/>
            <a:ext cx="6960524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numCol="1">
            <a:spAutoFit/>
          </a:bodyPr>
          <a:lstStyle/>
          <a:p>
            <a:pPr lvl="0"/>
            <a:r>
              <a:rPr lang="en-US" sz="3600" baseline="30000" dirty="0">
                <a:latin typeface="Futura T OT" panose="02000000000000000000" pitchFamily="50" charset="0"/>
              </a:rPr>
              <a:t>1</a:t>
            </a:r>
            <a:r>
              <a:rPr lang="en-US" sz="3600" dirty="0">
                <a:latin typeface="Futura T OT" panose="02000000000000000000" pitchFamily="50" charset="0"/>
              </a:rPr>
              <a:t>Save me, O God, by Your name,</a:t>
            </a:r>
          </a:p>
          <a:p>
            <a:pPr lvl="0"/>
            <a:r>
              <a:rPr lang="en-US" sz="3600" dirty="0">
                <a:latin typeface="Futura T OT" panose="02000000000000000000" pitchFamily="50" charset="0"/>
              </a:rPr>
              <a:t>	And vindicate me by Your strength.</a:t>
            </a:r>
          </a:p>
          <a:p>
            <a:pPr lvl="0"/>
            <a:endParaRPr lang="en-US" sz="2000" dirty="0">
              <a:latin typeface="Futura T OT" panose="02000000000000000000" pitchFamily="50" charset="0"/>
            </a:endParaRPr>
          </a:p>
          <a:p>
            <a:pPr lvl="0"/>
            <a:r>
              <a:rPr lang="en-US" sz="3600" baseline="30000" dirty="0">
                <a:latin typeface="Futura T OT" panose="02000000000000000000" pitchFamily="50" charset="0"/>
              </a:rPr>
              <a:t>2</a:t>
            </a:r>
            <a:r>
              <a:rPr lang="en-US" sz="3600" dirty="0">
                <a:latin typeface="Futura T OT" panose="02000000000000000000" pitchFamily="50" charset="0"/>
              </a:rPr>
              <a:t>Hear my prayer, O God;</a:t>
            </a:r>
          </a:p>
          <a:p>
            <a:pPr lvl="0"/>
            <a:r>
              <a:rPr lang="en-US" sz="3600" dirty="0">
                <a:latin typeface="Futura T OT" panose="02000000000000000000" pitchFamily="50" charset="0"/>
              </a:rPr>
              <a:t>	Give ear to the words of my mouth.</a:t>
            </a:r>
          </a:p>
          <a:p>
            <a:pPr lvl="0"/>
            <a:endParaRPr lang="en-US" dirty="0">
              <a:latin typeface="Futura T OT" panose="02000000000000000000" pitchFamily="50" charset="0"/>
            </a:endParaRPr>
          </a:p>
          <a:p>
            <a:pPr lvl="0" algn="ctr"/>
            <a:r>
              <a:rPr lang="en-US" sz="2800" dirty="0">
                <a:latin typeface="Futura T OT" panose="02000000000000000000" pitchFamily="50" charset="0"/>
              </a:rPr>
              <a:t>(Psalm 51:1-2)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0779" y="1719625"/>
            <a:ext cx="708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Futura ICG Book" panose="00000400000000000000" pitchFamily="2" charset="0"/>
              </a:rPr>
              <a:t>Synonymous Parallelism</a:t>
            </a:r>
          </a:p>
        </p:txBody>
      </p:sp>
    </p:spTree>
    <p:extLst>
      <p:ext uri="{BB962C8B-B14F-4D97-AF65-F5344CB8AC3E}">
        <p14:creationId xmlns:p14="http://schemas.microsoft.com/office/powerpoint/2010/main" val="41602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4247" y="2927466"/>
            <a:ext cx="6295506" cy="3016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numCol="1">
            <a:spAutoFit/>
          </a:bodyPr>
          <a:lstStyle/>
          <a:p>
            <a:pPr lvl="0"/>
            <a:r>
              <a:rPr lang="en-US" sz="3600" baseline="30000" dirty="0">
                <a:latin typeface="Futura T OT" panose="02000000000000000000" pitchFamily="50" charset="0"/>
              </a:rPr>
              <a:t>6</a:t>
            </a:r>
            <a:r>
              <a:rPr lang="en-US" sz="3600" dirty="0">
                <a:latin typeface="Futura T OT" panose="02000000000000000000" pitchFamily="50" charset="0"/>
              </a:rPr>
              <a:t> </a:t>
            </a:r>
            <a:r>
              <a:rPr lang="en-US" sz="3600" dirty="0">
                <a:latin typeface="Futura T OT" panose="02000000000000000000" pitchFamily="50" charset="0"/>
              </a:rPr>
              <a:t>For the Lord watches over the path of the godly,</a:t>
            </a:r>
          </a:p>
          <a:p>
            <a:pPr lvl="0"/>
            <a:r>
              <a:rPr lang="en-US" sz="3600" dirty="0">
                <a:latin typeface="Futura T OT" panose="02000000000000000000" pitchFamily="50" charset="0"/>
              </a:rPr>
              <a:t>	but the path of the wicked leads to destruction</a:t>
            </a:r>
            <a:r>
              <a:rPr lang="en-US" sz="3600" dirty="0">
                <a:latin typeface="Futura T OT" panose="02000000000000000000" pitchFamily="50" charset="0"/>
              </a:rPr>
              <a:t>.</a:t>
            </a:r>
          </a:p>
          <a:p>
            <a:pPr lvl="0"/>
            <a:endParaRPr lang="en-US" dirty="0">
              <a:latin typeface="Futura T OT" panose="02000000000000000000" pitchFamily="50" charset="0"/>
            </a:endParaRPr>
          </a:p>
          <a:p>
            <a:pPr lvl="0" algn="ctr"/>
            <a:r>
              <a:rPr lang="en-US" sz="2800" dirty="0">
                <a:latin typeface="Futura T OT" panose="02000000000000000000" pitchFamily="50" charset="0"/>
              </a:rPr>
              <a:t>(Psalm 1:6)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0779" y="1719625"/>
            <a:ext cx="708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Futura ICG Book" panose="00000400000000000000" pitchFamily="2" charset="0"/>
              </a:rPr>
              <a:t>Antithetic Parallelism</a:t>
            </a:r>
          </a:p>
        </p:txBody>
      </p:sp>
    </p:spTree>
    <p:extLst>
      <p:ext uri="{BB962C8B-B14F-4D97-AF65-F5344CB8AC3E}">
        <p14:creationId xmlns:p14="http://schemas.microsoft.com/office/powerpoint/2010/main" val="42459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9298" y="3021676"/>
            <a:ext cx="7905404" cy="2462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numCol="1">
            <a:spAutoFit/>
          </a:bodyPr>
          <a:lstStyle/>
          <a:p>
            <a:pPr lvl="0"/>
            <a:r>
              <a:rPr lang="en-US" sz="3600" baseline="30000" dirty="0">
                <a:latin typeface="Futura T OT" panose="02000000000000000000" pitchFamily="50" charset="0"/>
              </a:rPr>
              <a:t>7 </a:t>
            </a:r>
            <a:r>
              <a:rPr lang="en-US" sz="3600" dirty="0">
                <a:latin typeface="Futura T OT" panose="02000000000000000000" pitchFamily="50" charset="0"/>
              </a:rPr>
              <a:t>Our soul has escaped as a bird from the 	snare of the fowlers;</a:t>
            </a:r>
          </a:p>
          <a:p>
            <a:pPr lvl="0"/>
            <a:r>
              <a:rPr lang="en-US" sz="3600" dirty="0">
                <a:latin typeface="Futura T OT" panose="02000000000000000000" pitchFamily="50" charset="0"/>
              </a:rPr>
              <a:t>The snare is broken, and we have escaped.</a:t>
            </a:r>
          </a:p>
          <a:p>
            <a:pPr lvl="0"/>
            <a:endParaRPr lang="en-US" dirty="0">
              <a:latin typeface="Futura T OT" panose="02000000000000000000" pitchFamily="50" charset="0"/>
            </a:endParaRPr>
          </a:p>
          <a:p>
            <a:pPr lvl="0" algn="ctr"/>
            <a:r>
              <a:rPr lang="en-US" sz="2800" dirty="0">
                <a:latin typeface="Futura T OT" panose="02000000000000000000" pitchFamily="50" charset="0"/>
              </a:rPr>
              <a:t>(Psalm 124:7)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0779" y="1719625"/>
            <a:ext cx="708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Futura ICG Book" panose="00000400000000000000" pitchFamily="2" charset="0"/>
              </a:rPr>
              <a:t>Introverted Parallelism</a:t>
            </a:r>
          </a:p>
        </p:txBody>
      </p:sp>
    </p:spTree>
    <p:extLst>
      <p:ext uri="{BB962C8B-B14F-4D97-AF65-F5344CB8AC3E}">
        <p14:creationId xmlns:p14="http://schemas.microsoft.com/office/powerpoint/2010/main" val="14165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" y="3021676"/>
            <a:ext cx="8580120" cy="2462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numCol="1">
            <a:spAutoFit/>
          </a:bodyPr>
          <a:lstStyle/>
          <a:p>
            <a:pPr lvl="0"/>
            <a:r>
              <a:rPr lang="en-US" sz="3600" baseline="30000" dirty="0">
                <a:latin typeface="Futura T OT" panose="02000000000000000000" pitchFamily="50" charset="0"/>
              </a:rPr>
              <a:t>1 </a:t>
            </a:r>
            <a:r>
              <a:rPr lang="en-US" sz="3600" dirty="0">
                <a:latin typeface="Futura T OT" panose="02000000000000000000" pitchFamily="50" charset="0"/>
              </a:rPr>
              <a:t>Give unto the Lord, O you mighty ones,</a:t>
            </a:r>
          </a:p>
          <a:p>
            <a:pPr lvl="0"/>
            <a:r>
              <a:rPr lang="en-US" sz="3600" dirty="0">
                <a:latin typeface="Futura T OT" panose="02000000000000000000" pitchFamily="50" charset="0"/>
              </a:rPr>
              <a:t>	Give unto the Lord glory and strength.</a:t>
            </a:r>
          </a:p>
          <a:p>
            <a:pPr lvl="0"/>
            <a:r>
              <a:rPr lang="en-US" sz="3600" baseline="30000" dirty="0">
                <a:latin typeface="Futura T OT" panose="02000000000000000000" pitchFamily="50" charset="0"/>
              </a:rPr>
              <a:t>2</a:t>
            </a:r>
            <a:r>
              <a:rPr lang="en-US" sz="3600" dirty="0">
                <a:latin typeface="Futura T OT" panose="02000000000000000000" pitchFamily="50" charset="0"/>
              </a:rPr>
              <a:t> Give unto the Lord the glory due to His name.</a:t>
            </a:r>
          </a:p>
          <a:p>
            <a:pPr lvl="0"/>
            <a:endParaRPr lang="en-US" dirty="0">
              <a:latin typeface="Futura T OT" panose="02000000000000000000" pitchFamily="50" charset="0"/>
            </a:endParaRPr>
          </a:p>
          <a:p>
            <a:pPr lvl="0" algn="ctr"/>
            <a:r>
              <a:rPr lang="en-US" sz="2800" dirty="0">
                <a:latin typeface="Futura T OT" panose="02000000000000000000" pitchFamily="50" charset="0"/>
              </a:rPr>
              <a:t>(Psalm 29:1-2)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0779" y="1719625"/>
            <a:ext cx="708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Futura ICG Book" panose="00000400000000000000" pitchFamily="2" charset="0"/>
              </a:rPr>
              <a:t>Stair-step Parallelism</a:t>
            </a:r>
          </a:p>
        </p:txBody>
      </p:sp>
    </p:spTree>
    <p:extLst>
      <p:ext uri="{BB962C8B-B14F-4D97-AF65-F5344CB8AC3E}">
        <p14:creationId xmlns:p14="http://schemas.microsoft.com/office/powerpoint/2010/main" val="30453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3094" y="3021676"/>
            <a:ext cx="7437813" cy="1908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numCol="1">
            <a:spAutoFit/>
          </a:bodyPr>
          <a:lstStyle/>
          <a:p>
            <a:pPr lvl="0"/>
            <a:r>
              <a:rPr lang="en-US" sz="3600" baseline="30000" dirty="0">
                <a:latin typeface="Futura T OT" panose="02000000000000000000" pitchFamily="50" charset="0"/>
              </a:rPr>
              <a:t>1</a:t>
            </a:r>
            <a:r>
              <a:rPr lang="en-US" sz="3600" dirty="0">
                <a:latin typeface="Futura T OT" panose="02000000000000000000" pitchFamily="50" charset="0"/>
              </a:rPr>
              <a:t> As the deer pants for the water brooks,</a:t>
            </a:r>
          </a:p>
          <a:p>
            <a:pPr lvl="0"/>
            <a:r>
              <a:rPr lang="en-US" sz="3600" dirty="0">
                <a:latin typeface="Futura T OT" panose="02000000000000000000" pitchFamily="50" charset="0"/>
              </a:rPr>
              <a:t>So pants my soul for You, O God.</a:t>
            </a:r>
          </a:p>
          <a:p>
            <a:pPr lvl="0"/>
            <a:endParaRPr lang="en-US" dirty="0">
              <a:latin typeface="Futura T OT" panose="02000000000000000000" pitchFamily="50" charset="0"/>
            </a:endParaRPr>
          </a:p>
          <a:p>
            <a:pPr lvl="0" algn="ctr"/>
            <a:r>
              <a:rPr lang="en-US" sz="2800" dirty="0">
                <a:latin typeface="Futura T OT" panose="02000000000000000000" pitchFamily="50" charset="0"/>
              </a:rPr>
              <a:t>(Psalm 42:1)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0779" y="1719625"/>
            <a:ext cx="708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Futura ICG Book" panose="00000400000000000000" pitchFamily="2" charset="0"/>
              </a:rPr>
              <a:t>Emblematic Parallelism</a:t>
            </a:r>
          </a:p>
        </p:txBody>
      </p:sp>
    </p:spTree>
    <p:extLst>
      <p:ext uri="{BB962C8B-B14F-4D97-AF65-F5344CB8AC3E}">
        <p14:creationId xmlns:p14="http://schemas.microsoft.com/office/powerpoint/2010/main" val="22350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102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Futura ICG Book</vt:lpstr>
      <vt:lpstr>Futura SC T OT Book</vt:lpstr>
      <vt:lpstr>Futura T OT</vt:lpstr>
      <vt:lpstr>Harrington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95</cp:revision>
  <dcterms:created xsi:type="dcterms:W3CDTF">2016-10-12T16:57:19Z</dcterms:created>
  <dcterms:modified xsi:type="dcterms:W3CDTF">2016-10-19T23:25:34Z</dcterms:modified>
</cp:coreProperties>
</file>