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71" r:id="rId4"/>
    <p:sldId id="272" r:id="rId5"/>
    <p:sldId id="275" r:id="rId6"/>
    <p:sldId id="277" r:id="rId7"/>
    <p:sldId id="278" r:id="rId8"/>
    <p:sldId id="279" r:id="rId9"/>
    <p:sldId id="280" r:id="rId10"/>
    <p:sldId id="281" r:id="rId11"/>
    <p:sldId id="282" r:id="rId12"/>
    <p:sldId id="283" r:id="rId13"/>
    <p:sldId id="284" r:id="rId14"/>
    <p:sldId id="285" r:id="rId15"/>
    <p:sldId id="286" r:id="rId16"/>
    <p:sldId id="287"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47" autoAdjust="0"/>
    <p:restoredTop sz="94660"/>
  </p:normalViewPr>
  <p:slideViewPr>
    <p:cSldViewPr snapToGrid="0">
      <p:cViewPr varScale="1">
        <p:scale>
          <a:sx n="69" d="100"/>
          <a:sy n="69" d="100"/>
        </p:scale>
        <p:origin x="96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8B71D3-C245-4AB7-9920-2F132B7B3233}"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CE5A3-F848-48DC-AB07-250734FB0A02}" type="slidenum">
              <a:rPr lang="en-US" smtClean="0"/>
              <a:t>‹#›</a:t>
            </a:fld>
            <a:endParaRPr lang="en-US"/>
          </a:p>
        </p:txBody>
      </p:sp>
    </p:spTree>
    <p:extLst>
      <p:ext uri="{BB962C8B-B14F-4D97-AF65-F5344CB8AC3E}">
        <p14:creationId xmlns:p14="http://schemas.microsoft.com/office/powerpoint/2010/main" val="32907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8B71D3-C245-4AB7-9920-2F132B7B3233}"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CE5A3-F848-48DC-AB07-250734FB0A02}" type="slidenum">
              <a:rPr lang="en-US" smtClean="0"/>
              <a:t>‹#›</a:t>
            </a:fld>
            <a:endParaRPr lang="en-US"/>
          </a:p>
        </p:txBody>
      </p:sp>
    </p:spTree>
    <p:extLst>
      <p:ext uri="{BB962C8B-B14F-4D97-AF65-F5344CB8AC3E}">
        <p14:creationId xmlns:p14="http://schemas.microsoft.com/office/powerpoint/2010/main" val="394923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8B71D3-C245-4AB7-9920-2F132B7B3233}"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CE5A3-F848-48DC-AB07-250734FB0A02}" type="slidenum">
              <a:rPr lang="en-US" smtClean="0"/>
              <a:t>‹#›</a:t>
            </a:fld>
            <a:endParaRPr lang="en-US"/>
          </a:p>
        </p:txBody>
      </p:sp>
    </p:spTree>
    <p:extLst>
      <p:ext uri="{BB962C8B-B14F-4D97-AF65-F5344CB8AC3E}">
        <p14:creationId xmlns:p14="http://schemas.microsoft.com/office/powerpoint/2010/main" val="1709275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7FE4E8-2A4D-4885-B3C4-D28878D8C1E2}"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CDACB-D7AB-42E3-82C6-F77EFEF3E937}" type="slidenum">
              <a:rPr lang="en-US" smtClean="0"/>
              <a:t>‹#›</a:t>
            </a:fld>
            <a:endParaRPr lang="en-US"/>
          </a:p>
        </p:txBody>
      </p:sp>
    </p:spTree>
    <p:extLst>
      <p:ext uri="{BB962C8B-B14F-4D97-AF65-F5344CB8AC3E}">
        <p14:creationId xmlns:p14="http://schemas.microsoft.com/office/powerpoint/2010/main" val="1951844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7FE4E8-2A4D-4885-B3C4-D28878D8C1E2}"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CDACB-D7AB-42E3-82C6-F77EFEF3E937}" type="slidenum">
              <a:rPr lang="en-US" smtClean="0"/>
              <a:t>‹#›</a:t>
            </a:fld>
            <a:endParaRPr lang="en-US"/>
          </a:p>
        </p:txBody>
      </p:sp>
    </p:spTree>
    <p:extLst>
      <p:ext uri="{BB962C8B-B14F-4D97-AF65-F5344CB8AC3E}">
        <p14:creationId xmlns:p14="http://schemas.microsoft.com/office/powerpoint/2010/main" val="676360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7FE4E8-2A4D-4885-B3C4-D28878D8C1E2}"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CDACB-D7AB-42E3-82C6-F77EFEF3E937}" type="slidenum">
              <a:rPr lang="en-US" smtClean="0"/>
              <a:t>‹#›</a:t>
            </a:fld>
            <a:endParaRPr lang="en-US"/>
          </a:p>
        </p:txBody>
      </p:sp>
    </p:spTree>
    <p:extLst>
      <p:ext uri="{BB962C8B-B14F-4D97-AF65-F5344CB8AC3E}">
        <p14:creationId xmlns:p14="http://schemas.microsoft.com/office/powerpoint/2010/main" val="1008669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7FE4E8-2A4D-4885-B3C4-D28878D8C1E2}"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CDACB-D7AB-42E3-82C6-F77EFEF3E937}" type="slidenum">
              <a:rPr lang="en-US" smtClean="0"/>
              <a:t>‹#›</a:t>
            </a:fld>
            <a:endParaRPr lang="en-US"/>
          </a:p>
        </p:txBody>
      </p:sp>
    </p:spTree>
    <p:extLst>
      <p:ext uri="{BB962C8B-B14F-4D97-AF65-F5344CB8AC3E}">
        <p14:creationId xmlns:p14="http://schemas.microsoft.com/office/powerpoint/2010/main" val="45194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7FE4E8-2A4D-4885-B3C4-D28878D8C1E2}"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CDACB-D7AB-42E3-82C6-F77EFEF3E937}" type="slidenum">
              <a:rPr lang="en-US" smtClean="0"/>
              <a:t>‹#›</a:t>
            </a:fld>
            <a:endParaRPr lang="en-US"/>
          </a:p>
        </p:txBody>
      </p:sp>
    </p:spTree>
    <p:extLst>
      <p:ext uri="{BB962C8B-B14F-4D97-AF65-F5344CB8AC3E}">
        <p14:creationId xmlns:p14="http://schemas.microsoft.com/office/powerpoint/2010/main" val="3919913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7FE4E8-2A4D-4885-B3C4-D28878D8C1E2}"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CDACB-D7AB-42E3-82C6-F77EFEF3E937}" type="slidenum">
              <a:rPr lang="en-US" smtClean="0"/>
              <a:t>‹#›</a:t>
            </a:fld>
            <a:endParaRPr lang="en-US"/>
          </a:p>
        </p:txBody>
      </p:sp>
    </p:spTree>
    <p:extLst>
      <p:ext uri="{BB962C8B-B14F-4D97-AF65-F5344CB8AC3E}">
        <p14:creationId xmlns:p14="http://schemas.microsoft.com/office/powerpoint/2010/main" val="1211901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FE4E8-2A4D-4885-B3C4-D28878D8C1E2}"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CDACB-D7AB-42E3-82C6-F77EFEF3E937}" type="slidenum">
              <a:rPr lang="en-US" smtClean="0"/>
              <a:t>‹#›</a:t>
            </a:fld>
            <a:endParaRPr lang="en-US"/>
          </a:p>
        </p:txBody>
      </p:sp>
    </p:spTree>
    <p:extLst>
      <p:ext uri="{BB962C8B-B14F-4D97-AF65-F5344CB8AC3E}">
        <p14:creationId xmlns:p14="http://schemas.microsoft.com/office/powerpoint/2010/main" val="2277512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7FE4E8-2A4D-4885-B3C4-D28878D8C1E2}"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CDACB-D7AB-42E3-82C6-F77EFEF3E937}" type="slidenum">
              <a:rPr lang="en-US" smtClean="0"/>
              <a:t>‹#›</a:t>
            </a:fld>
            <a:endParaRPr lang="en-US"/>
          </a:p>
        </p:txBody>
      </p:sp>
    </p:spTree>
    <p:extLst>
      <p:ext uri="{BB962C8B-B14F-4D97-AF65-F5344CB8AC3E}">
        <p14:creationId xmlns:p14="http://schemas.microsoft.com/office/powerpoint/2010/main" val="296418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8B71D3-C245-4AB7-9920-2F132B7B3233}"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CE5A3-F848-48DC-AB07-250734FB0A02}" type="slidenum">
              <a:rPr lang="en-US" smtClean="0"/>
              <a:t>‹#›</a:t>
            </a:fld>
            <a:endParaRPr lang="en-US"/>
          </a:p>
        </p:txBody>
      </p:sp>
    </p:spTree>
    <p:extLst>
      <p:ext uri="{BB962C8B-B14F-4D97-AF65-F5344CB8AC3E}">
        <p14:creationId xmlns:p14="http://schemas.microsoft.com/office/powerpoint/2010/main" val="2152046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7FE4E8-2A4D-4885-B3C4-D28878D8C1E2}"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CDACB-D7AB-42E3-82C6-F77EFEF3E937}" type="slidenum">
              <a:rPr lang="en-US" smtClean="0"/>
              <a:t>‹#›</a:t>
            </a:fld>
            <a:endParaRPr lang="en-US"/>
          </a:p>
        </p:txBody>
      </p:sp>
    </p:spTree>
    <p:extLst>
      <p:ext uri="{BB962C8B-B14F-4D97-AF65-F5344CB8AC3E}">
        <p14:creationId xmlns:p14="http://schemas.microsoft.com/office/powerpoint/2010/main" val="3767962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7FE4E8-2A4D-4885-B3C4-D28878D8C1E2}"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CDACB-D7AB-42E3-82C6-F77EFEF3E937}" type="slidenum">
              <a:rPr lang="en-US" smtClean="0"/>
              <a:t>‹#›</a:t>
            </a:fld>
            <a:endParaRPr lang="en-US"/>
          </a:p>
        </p:txBody>
      </p:sp>
    </p:spTree>
    <p:extLst>
      <p:ext uri="{BB962C8B-B14F-4D97-AF65-F5344CB8AC3E}">
        <p14:creationId xmlns:p14="http://schemas.microsoft.com/office/powerpoint/2010/main" val="1223862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7FE4E8-2A4D-4885-B3C4-D28878D8C1E2}"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CDACB-D7AB-42E3-82C6-F77EFEF3E937}" type="slidenum">
              <a:rPr lang="en-US" smtClean="0"/>
              <a:t>‹#›</a:t>
            </a:fld>
            <a:endParaRPr lang="en-US"/>
          </a:p>
        </p:txBody>
      </p:sp>
    </p:spTree>
    <p:extLst>
      <p:ext uri="{BB962C8B-B14F-4D97-AF65-F5344CB8AC3E}">
        <p14:creationId xmlns:p14="http://schemas.microsoft.com/office/powerpoint/2010/main" val="1073659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D1F390-1C82-4E32-89D1-41E69B7EBA40}"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19047-9D41-494A-B1D7-BAC1461F67A4}" type="slidenum">
              <a:rPr lang="en-US" smtClean="0"/>
              <a:t>‹#›</a:t>
            </a:fld>
            <a:endParaRPr lang="en-US"/>
          </a:p>
        </p:txBody>
      </p:sp>
    </p:spTree>
    <p:extLst>
      <p:ext uri="{BB962C8B-B14F-4D97-AF65-F5344CB8AC3E}">
        <p14:creationId xmlns:p14="http://schemas.microsoft.com/office/powerpoint/2010/main" val="4275315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D1F390-1C82-4E32-89D1-41E69B7EBA40}"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19047-9D41-494A-B1D7-BAC1461F67A4}" type="slidenum">
              <a:rPr lang="en-US" smtClean="0"/>
              <a:t>‹#›</a:t>
            </a:fld>
            <a:endParaRPr lang="en-US"/>
          </a:p>
        </p:txBody>
      </p:sp>
    </p:spTree>
    <p:extLst>
      <p:ext uri="{BB962C8B-B14F-4D97-AF65-F5344CB8AC3E}">
        <p14:creationId xmlns:p14="http://schemas.microsoft.com/office/powerpoint/2010/main" val="3961581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D1F390-1C82-4E32-89D1-41E69B7EBA40}"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19047-9D41-494A-B1D7-BAC1461F67A4}" type="slidenum">
              <a:rPr lang="en-US" smtClean="0"/>
              <a:t>‹#›</a:t>
            </a:fld>
            <a:endParaRPr lang="en-US"/>
          </a:p>
        </p:txBody>
      </p:sp>
    </p:spTree>
    <p:extLst>
      <p:ext uri="{BB962C8B-B14F-4D97-AF65-F5344CB8AC3E}">
        <p14:creationId xmlns:p14="http://schemas.microsoft.com/office/powerpoint/2010/main" val="636758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D1F390-1C82-4E32-89D1-41E69B7EBA40}"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19047-9D41-494A-B1D7-BAC1461F67A4}" type="slidenum">
              <a:rPr lang="en-US" smtClean="0"/>
              <a:t>‹#›</a:t>
            </a:fld>
            <a:endParaRPr lang="en-US"/>
          </a:p>
        </p:txBody>
      </p:sp>
    </p:spTree>
    <p:extLst>
      <p:ext uri="{BB962C8B-B14F-4D97-AF65-F5344CB8AC3E}">
        <p14:creationId xmlns:p14="http://schemas.microsoft.com/office/powerpoint/2010/main" val="1932001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D1F390-1C82-4E32-89D1-41E69B7EBA40}"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19047-9D41-494A-B1D7-BAC1461F67A4}" type="slidenum">
              <a:rPr lang="en-US" smtClean="0"/>
              <a:t>‹#›</a:t>
            </a:fld>
            <a:endParaRPr lang="en-US"/>
          </a:p>
        </p:txBody>
      </p:sp>
    </p:spTree>
    <p:extLst>
      <p:ext uri="{BB962C8B-B14F-4D97-AF65-F5344CB8AC3E}">
        <p14:creationId xmlns:p14="http://schemas.microsoft.com/office/powerpoint/2010/main" val="1282325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D1F390-1C82-4E32-89D1-41E69B7EBA40}"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19047-9D41-494A-B1D7-BAC1461F67A4}" type="slidenum">
              <a:rPr lang="en-US" smtClean="0"/>
              <a:t>‹#›</a:t>
            </a:fld>
            <a:endParaRPr lang="en-US"/>
          </a:p>
        </p:txBody>
      </p:sp>
    </p:spTree>
    <p:extLst>
      <p:ext uri="{BB962C8B-B14F-4D97-AF65-F5344CB8AC3E}">
        <p14:creationId xmlns:p14="http://schemas.microsoft.com/office/powerpoint/2010/main" val="2510447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1F390-1C82-4E32-89D1-41E69B7EBA40}"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19047-9D41-494A-B1D7-BAC1461F67A4}" type="slidenum">
              <a:rPr lang="en-US" smtClean="0"/>
              <a:t>‹#›</a:t>
            </a:fld>
            <a:endParaRPr lang="en-US"/>
          </a:p>
        </p:txBody>
      </p:sp>
    </p:spTree>
    <p:extLst>
      <p:ext uri="{BB962C8B-B14F-4D97-AF65-F5344CB8AC3E}">
        <p14:creationId xmlns:p14="http://schemas.microsoft.com/office/powerpoint/2010/main" val="112486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8B71D3-C245-4AB7-9920-2F132B7B3233}"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CE5A3-F848-48DC-AB07-250734FB0A02}" type="slidenum">
              <a:rPr lang="en-US" smtClean="0"/>
              <a:t>‹#›</a:t>
            </a:fld>
            <a:endParaRPr lang="en-US"/>
          </a:p>
        </p:txBody>
      </p:sp>
    </p:spTree>
    <p:extLst>
      <p:ext uri="{BB962C8B-B14F-4D97-AF65-F5344CB8AC3E}">
        <p14:creationId xmlns:p14="http://schemas.microsoft.com/office/powerpoint/2010/main" val="97467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D1F390-1C82-4E32-89D1-41E69B7EBA40}"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19047-9D41-494A-B1D7-BAC1461F67A4}" type="slidenum">
              <a:rPr lang="en-US" smtClean="0"/>
              <a:t>‹#›</a:t>
            </a:fld>
            <a:endParaRPr lang="en-US"/>
          </a:p>
        </p:txBody>
      </p:sp>
    </p:spTree>
    <p:extLst>
      <p:ext uri="{BB962C8B-B14F-4D97-AF65-F5344CB8AC3E}">
        <p14:creationId xmlns:p14="http://schemas.microsoft.com/office/powerpoint/2010/main" val="1603953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D1F390-1C82-4E32-89D1-41E69B7EBA40}"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19047-9D41-494A-B1D7-BAC1461F67A4}" type="slidenum">
              <a:rPr lang="en-US" smtClean="0"/>
              <a:t>‹#›</a:t>
            </a:fld>
            <a:endParaRPr lang="en-US"/>
          </a:p>
        </p:txBody>
      </p:sp>
    </p:spTree>
    <p:extLst>
      <p:ext uri="{BB962C8B-B14F-4D97-AF65-F5344CB8AC3E}">
        <p14:creationId xmlns:p14="http://schemas.microsoft.com/office/powerpoint/2010/main" val="4177615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D1F390-1C82-4E32-89D1-41E69B7EBA40}"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19047-9D41-494A-B1D7-BAC1461F67A4}" type="slidenum">
              <a:rPr lang="en-US" smtClean="0"/>
              <a:t>‹#›</a:t>
            </a:fld>
            <a:endParaRPr lang="en-US"/>
          </a:p>
        </p:txBody>
      </p:sp>
    </p:spTree>
    <p:extLst>
      <p:ext uri="{BB962C8B-B14F-4D97-AF65-F5344CB8AC3E}">
        <p14:creationId xmlns:p14="http://schemas.microsoft.com/office/powerpoint/2010/main" val="1050129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D1F390-1C82-4E32-89D1-41E69B7EBA40}"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19047-9D41-494A-B1D7-BAC1461F67A4}" type="slidenum">
              <a:rPr lang="en-US" smtClean="0"/>
              <a:t>‹#›</a:t>
            </a:fld>
            <a:endParaRPr lang="en-US"/>
          </a:p>
        </p:txBody>
      </p:sp>
    </p:spTree>
    <p:extLst>
      <p:ext uri="{BB962C8B-B14F-4D97-AF65-F5344CB8AC3E}">
        <p14:creationId xmlns:p14="http://schemas.microsoft.com/office/powerpoint/2010/main" val="47678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8B71D3-C245-4AB7-9920-2F132B7B3233}"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CE5A3-F848-48DC-AB07-250734FB0A02}" type="slidenum">
              <a:rPr lang="en-US" smtClean="0"/>
              <a:t>‹#›</a:t>
            </a:fld>
            <a:endParaRPr lang="en-US"/>
          </a:p>
        </p:txBody>
      </p:sp>
    </p:spTree>
    <p:extLst>
      <p:ext uri="{BB962C8B-B14F-4D97-AF65-F5344CB8AC3E}">
        <p14:creationId xmlns:p14="http://schemas.microsoft.com/office/powerpoint/2010/main" val="227397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8B71D3-C245-4AB7-9920-2F132B7B3233}"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DCE5A3-F848-48DC-AB07-250734FB0A02}" type="slidenum">
              <a:rPr lang="en-US" smtClean="0"/>
              <a:t>‹#›</a:t>
            </a:fld>
            <a:endParaRPr lang="en-US"/>
          </a:p>
        </p:txBody>
      </p:sp>
    </p:spTree>
    <p:extLst>
      <p:ext uri="{BB962C8B-B14F-4D97-AF65-F5344CB8AC3E}">
        <p14:creationId xmlns:p14="http://schemas.microsoft.com/office/powerpoint/2010/main" val="244781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8B71D3-C245-4AB7-9920-2F132B7B3233}"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DCE5A3-F848-48DC-AB07-250734FB0A02}" type="slidenum">
              <a:rPr lang="en-US" smtClean="0"/>
              <a:t>‹#›</a:t>
            </a:fld>
            <a:endParaRPr lang="en-US"/>
          </a:p>
        </p:txBody>
      </p:sp>
    </p:spTree>
    <p:extLst>
      <p:ext uri="{BB962C8B-B14F-4D97-AF65-F5344CB8AC3E}">
        <p14:creationId xmlns:p14="http://schemas.microsoft.com/office/powerpoint/2010/main" val="182389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B71D3-C245-4AB7-9920-2F132B7B3233}"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DCE5A3-F848-48DC-AB07-250734FB0A02}" type="slidenum">
              <a:rPr lang="en-US" smtClean="0"/>
              <a:t>‹#›</a:t>
            </a:fld>
            <a:endParaRPr lang="en-US"/>
          </a:p>
        </p:txBody>
      </p:sp>
    </p:spTree>
    <p:extLst>
      <p:ext uri="{BB962C8B-B14F-4D97-AF65-F5344CB8AC3E}">
        <p14:creationId xmlns:p14="http://schemas.microsoft.com/office/powerpoint/2010/main" val="38497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8B71D3-C245-4AB7-9920-2F132B7B3233}"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CE5A3-F848-48DC-AB07-250734FB0A02}" type="slidenum">
              <a:rPr lang="en-US" smtClean="0"/>
              <a:t>‹#›</a:t>
            </a:fld>
            <a:endParaRPr lang="en-US"/>
          </a:p>
        </p:txBody>
      </p:sp>
    </p:spTree>
    <p:extLst>
      <p:ext uri="{BB962C8B-B14F-4D97-AF65-F5344CB8AC3E}">
        <p14:creationId xmlns:p14="http://schemas.microsoft.com/office/powerpoint/2010/main" val="14949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8B71D3-C245-4AB7-9920-2F132B7B3233}"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CE5A3-F848-48DC-AB07-250734FB0A02}" type="slidenum">
              <a:rPr lang="en-US" smtClean="0"/>
              <a:t>‹#›</a:t>
            </a:fld>
            <a:endParaRPr lang="en-US"/>
          </a:p>
        </p:txBody>
      </p:sp>
    </p:spTree>
    <p:extLst>
      <p:ext uri="{BB962C8B-B14F-4D97-AF65-F5344CB8AC3E}">
        <p14:creationId xmlns:p14="http://schemas.microsoft.com/office/powerpoint/2010/main" val="407458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B71D3-C245-4AB7-9920-2F132B7B3233}" type="datetimeFigureOut">
              <a:rPr lang="en-US" smtClean="0"/>
              <a:t>12/1/2016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CE5A3-F848-48DC-AB07-250734FB0A02}"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2781301" y="4162992"/>
            <a:ext cx="5535385" cy="1569660"/>
          </a:xfrm>
          <a:prstGeom prst="rect">
            <a:avLst/>
          </a:prstGeom>
          <a:noFill/>
        </p:spPr>
        <p:txBody>
          <a:bodyPr wrap="square" rtlCol="0">
            <a:spAutoFit/>
          </a:bodyPr>
          <a:lstStyle/>
          <a:p>
            <a:pPr algn="ctr"/>
            <a:r>
              <a:rPr lang="en-US" sz="9600" dirty="0">
                <a:solidFill>
                  <a:schemeClr val="accent6">
                    <a:lumMod val="50000"/>
                  </a:schemeClr>
                </a:solidFill>
                <a:effectLst/>
                <a:latin typeface="Harrington" panose="04040505050A02020702" pitchFamily="82" charset="0"/>
              </a:rPr>
              <a:t>PSALMS</a:t>
            </a:r>
          </a:p>
        </p:txBody>
      </p:sp>
      <p:sp>
        <p:nvSpPr>
          <p:cNvPr id="9" name="TextBox 8"/>
          <p:cNvSpPr txBox="1"/>
          <p:nvPr userDrawn="1"/>
        </p:nvSpPr>
        <p:spPr>
          <a:xfrm>
            <a:off x="2781301" y="5506646"/>
            <a:ext cx="5535385" cy="461665"/>
          </a:xfrm>
          <a:prstGeom prst="rect">
            <a:avLst/>
          </a:prstGeom>
          <a:noFill/>
        </p:spPr>
        <p:txBody>
          <a:bodyPr wrap="square" rtlCol="0">
            <a:spAutoFit/>
          </a:bodyPr>
          <a:lstStyle/>
          <a:p>
            <a:pPr algn="ctr"/>
            <a:r>
              <a:rPr lang="en-US" sz="2400" dirty="0">
                <a:solidFill>
                  <a:schemeClr val="tx1"/>
                </a:solidFill>
                <a:effectLst/>
                <a:latin typeface="Harrington" panose="04040505050A02020702" pitchFamily="82" charset="0"/>
              </a:rPr>
              <a:t>Deepening</a:t>
            </a:r>
            <a:r>
              <a:rPr lang="en-US" sz="2400" baseline="0" dirty="0">
                <a:solidFill>
                  <a:schemeClr val="tx1"/>
                </a:solidFill>
                <a:effectLst/>
                <a:latin typeface="Harrington" panose="04040505050A02020702" pitchFamily="82" charset="0"/>
              </a:rPr>
              <a:t> Your Relationship With God</a:t>
            </a:r>
            <a:endParaRPr lang="en-US" sz="2400" dirty="0">
              <a:solidFill>
                <a:schemeClr val="tx1"/>
              </a:solidFill>
              <a:effectLst/>
              <a:latin typeface="Harrington" panose="04040505050A02020702" pitchFamily="82" charset="0"/>
            </a:endParaRPr>
          </a:p>
        </p:txBody>
      </p:sp>
    </p:spTree>
    <p:extLst>
      <p:ext uri="{BB962C8B-B14F-4D97-AF65-F5344CB8AC3E}">
        <p14:creationId xmlns:p14="http://schemas.microsoft.com/office/powerpoint/2010/main" val="3595012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FE4E8-2A4D-4885-B3C4-D28878D8C1E2}" type="datetimeFigureOut">
              <a:rPr lang="en-US" smtClean="0"/>
              <a:t>12/1/2016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CDACB-D7AB-42E3-82C6-F77EFEF3E93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4708071" y="231356"/>
            <a:ext cx="3559629" cy="1015663"/>
          </a:xfrm>
          <a:prstGeom prst="rect">
            <a:avLst/>
          </a:prstGeom>
          <a:noFill/>
        </p:spPr>
        <p:txBody>
          <a:bodyPr wrap="square" rtlCol="0">
            <a:spAutoFit/>
          </a:bodyPr>
          <a:lstStyle/>
          <a:p>
            <a:pPr algn="ctr"/>
            <a:r>
              <a:rPr lang="en-US" sz="6000" dirty="0">
                <a:solidFill>
                  <a:schemeClr val="accent6">
                    <a:lumMod val="50000"/>
                  </a:schemeClr>
                </a:solidFill>
                <a:latin typeface="Harrington" panose="04040505050A02020702" pitchFamily="82" charset="0"/>
              </a:rPr>
              <a:t>PSALMS</a:t>
            </a:r>
          </a:p>
        </p:txBody>
      </p:sp>
      <p:sp>
        <p:nvSpPr>
          <p:cNvPr id="9" name="TextBox 8"/>
          <p:cNvSpPr txBox="1"/>
          <p:nvPr userDrawn="1"/>
        </p:nvSpPr>
        <p:spPr>
          <a:xfrm>
            <a:off x="4686299" y="1077742"/>
            <a:ext cx="3679373" cy="338554"/>
          </a:xfrm>
          <a:prstGeom prst="rect">
            <a:avLst/>
          </a:prstGeom>
          <a:noFill/>
        </p:spPr>
        <p:txBody>
          <a:bodyPr wrap="square" rtlCol="0">
            <a:spAutoFit/>
          </a:bodyPr>
          <a:lstStyle/>
          <a:p>
            <a:pPr algn="ctr"/>
            <a:r>
              <a:rPr lang="en-US" sz="1600" dirty="0">
                <a:latin typeface="Harrington" panose="04040505050A02020702" pitchFamily="82" charset="0"/>
              </a:rPr>
              <a:t>Deepening</a:t>
            </a:r>
            <a:r>
              <a:rPr lang="en-US" sz="1600" baseline="0" dirty="0">
                <a:latin typeface="Harrington" panose="04040505050A02020702" pitchFamily="82" charset="0"/>
              </a:rPr>
              <a:t> Your Relationship With God</a:t>
            </a:r>
            <a:endParaRPr lang="en-US" sz="1600" dirty="0">
              <a:latin typeface="Harrington" panose="04040505050A02020702" pitchFamily="82" charset="0"/>
            </a:endParaRPr>
          </a:p>
        </p:txBody>
      </p:sp>
    </p:spTree>
    <p:extLst>
      <p:ext uri="{BB962C8B-B14F-4D97-AF65-F5344CB8AC3E}">
        <p14:creationId xmlns:p14="http://schemas.microsoft.com/office/powerpoint/2010/main" val="3726616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1F390-1C82-4E32-89D1-41E69B7EBA40}" type="datetimeFigureOut">
              <a:rPr lang="en-US" smtClean="0"/>
              <a:t>12/1/2016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19047-9D41-494A-B1D7-BAC1461F67A4}"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4708071" y="231356"/>
            <a:ext cx="3559629" cy="1015663"/>
          </a:xfrm>
          <a:prstGeom prst="rect">
            <a:avLst/>
          </a:prstGeom>
          <a:noFill/>
        </p:spPr>
        <p:txBody>
          <a:bodyPr wrap="square" rtlCol="0">
            <a:spAutoFit/>
          </a:bodyPr>
          <a:lstStyle/>
          <a:p>
            <a:pPr algn="ctr"/>
            <a:r>
              <a:rPr lang="en-US" sz="6000" u="dotted" baseline="0" dirty="0">
                <a:solidFill>
                  <a:schemeClr val="accent6">
                    <a:lumMod val="50000"/>
                  </a:schemeClr>
                </a:solidFill>
                <a:latin typeface="Harrington" panose="04040505050A02020702" pitchFamily="82" charset="0"/>
              </a:rPr>
              <a:t>PSALMS</a:t>
            </a:r>
          </a:p>
        </p:txBody>
      </p:sp>
      <p:sp>
        <p:nvSpPr>
          <p:cNvPr id="9" name="TextBox 8"/>
          <p:cNvSpPr txBox="1"/>
          <p:nvPr userDrawn="1"/>
        </p:nvSpPr>
        <p:spPr>
          <a:xfrm>
            <a:off x="4686299" y="1077742"/>
            <a:ext cx="3679373" cy="338554"/>
          </a:xfrm>
          <a:prstGeom prst="rect">
            <a:avLst/>
          </a:prstGeom>
          <a:noFill/>
        </p:spPr>
        <p:txBody>
          <a:bodyPr wrap="square" rtlCol="0">
            <a:spAutoFit/>
          </a:bodyPr>
          <a:lstStyle/>
          <a:p>
            <a:pPr algn="ctr"/>
            <a:r>
              <a:rPr lang="en-US" sz="1600" dirty="0">
                <a:latin typeface="Harrington" panose="04040505050A02020702" pitchFamily="82" charset="0"/>
              </a:rPr>
              <a:t>Deepening</a:t>
            </a:r>
            <a:r>
              <a:rPr lang="en-US" sz="1600" baseline="0" dirty="0">
                <a:latin typeface="Harrington" panose="04040505050A02020702" pitchFamily="82" charset="0"/>
              </a:rPr>
              <a:t> Your Relationship With God</a:t>
            </a:r>
            <a:endParaRPr lang="en-US" sz="1600" dirty="0">
              <a:latin typeface="Harrington" panose="04040505050A02020702" pitchFamily="82" charset="0"/>
            </a:endParaRPr>
          </a:p>
        </p:txBody>
      </p:sp>
    </p:spTree>
    <p:extLst>
      <p:ext uri="{BB962C8B-B14F-4D97-AF65-F5344CB8AC3E}">
        <p14:creationId xmlns:p14="http://schemas.microsoft.com/office/powerpoint/2010/main" val="30265211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150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680" y="2722419"/>
            <a:ext cx="8041178" cy="3570208"/>
          </a:xfrm>
          <a:prstGeom prst="rect">
            <a:avLst/>
          </a:prstGeom>
          <a:solidFill>
            <a:schemeClr val="accent6">
              <a:lumMod val="20000"/>
              <a:lumOff val="80000"/>
            </a:schemeClr>
          </a:solidFill>
          <a:ln w="28575">
            <a:solidFill>
              <a:schemeClr val="accent6">
                <a:lumMod val="50000"/>
              </a:schemeClr>
            </a:solidFill>
          </a:ln>
        </p:spPr>
        <p:txBody>
          <a:bodyPr wrap="square" numCol="1">
            <a:spAutoFit/>
          </a:bodyPr>
          <a:lstStyle/>
          <a:p>
            <a:pPr lvl="0" algn="ctr" defTabSz="914400">
              <a:defRPr/>
            </a:pPr>
            <a:r>
              <a:rPr lang="en-US" sz="3600" kern="0" dirty="0">
                <a:solidFill>
                  <a:sysClr val="windowText" lastClr="000000"/>
                </a:solidFill>
                <a:latin typeface="Futura T OT" panose="02000000000000000000" pitchFamily="50" charset="0"/>
              </a:rPr>
              <a:t>“But, O Lord of hosts,</a:t>
            </a:r>
          </a:p>
          <a:p>
            <a:pPr lvl="0" algn="ctr" defTabSz="914400">
              <a:defRPr/>
            </a:pPr>
            <a:r>
              <a:rPr lang="en-US" sz="3600" kern="0" dirty="0">
                <a:solidFill>
                  <a:sysClr val="windowText" lastClr="000000"/>
                </a:solidFill>
                <a:latin typeface="Futura T OT" panose="02000000000000000000" pitchFamily="50" charset="0"/>
              </a:rPr>
              <a:t>You who test the righteous,</a:t>
            </a:r>
          </a:p>
          <a:p>
            <a:pPr lvl="0" algn="ctr" defTabSz="914400">
              <a:defRPr/>
            </a:pPr>
            <a:r>
              <a:rPr lang="en-US" sz="3600" kern="0" dirty="0">
                <a:solidFill>
                  <a:sysClr val="windowText" lastClr="000000"/>
                </a:solidFill>
                <a:latin typeface="Futura T OT" panose="02000000000000000000" pitchFamily="50" charset="0"/>
              </a:rPr>
              <a:t>And see the mind and heart,</a:t>
            </a:r>
          </a:p>
          <a:p>
            <a:pPr lvl="0" algn="ctr" defTabSz="914400">
              <a:defRPr/>
            </a:pPr>
            <a:r>
              <a:rPr lang="en-US" sz="3600" kern="0" dirty="0">
                <a:solidFill>
                  <a:sysClr val="windowText" lastClr="000000"/>
                </a:solidFill>
                <a:latin typeface="Futura T OT" panose="02000000000000000000" pitchFamily="50" charset="0"/>
              </a:rPr>
              <a:t>Let me see Your vengeance on them;</a:t>
            </a:r>
          </a:p>
          <a:p>
            <a:pPr lvl="0" algn="ctr" defTabSz="914400">
              <a:defRPr/>
            </a:pPr>
            <a:r>
              <a:rPr lang="en-US" sz="3600" kern="0" dirty="0">
                <a:solidFill>
                  <a:sysClr val="windowText" lastClr="000000"/>
                </a:solidFill>
                <a:latin typeface="Futura T OT" panose="02000000000000000000" pitchFamily="50" charset="0"/>
              </a:rPr>
              <a:t>For I have pleaded my cause before You.”</a:t>
            </a:r>
          </a:p>
          <a:p>
            <a:pPr lvl="0" algn="ctr" defTabSz="914400">
              <a:defRPr/>
            </a:pPr>
            <a:endParaRPr kumimoji="0" lang="en-US" b="0" i="0" u="none" strike="noStrike" kern="0" cap="none" spc="0" normalizeH="0" baseline="0" noProof="0" dirty="0">
              <a:ln>
                <a:noFill/>
              </a:ln>
              <a:solidFill>
                <a:srgbClr val="FF0000"/>
              </a:solidFill>
              <a:effectLst/>
              <a:uLnTx/>
              <a:uFillTx/>
              <a:latin typeface="Futura T OT" panose="02000000000000000000" pitchFamily="50" charset="0"/>
            </a:endParaRPr>
          </a:p>
          <a:p>
            <a:pPr lvl="0" algn="ctr" defTabSz="914400">
              <a:defRPr/>
            </a:pPr>
            <a:r>
              <a:rPr lang="en-US" sz="2800" kern="0" noProof="0" dirty="0">
                <a:solidFill>
                  <a:sysClr val="windowText" lastClr="000000"/>
                </a:solidFill>
                <a:latin typeface="Futura T OT" panose="02000000000000000000" pitchFamily="50" charset="0"/>
              </a:rPr>
              <a:t>(Jeremiah 18:23)</a:t>
            </a:r>
            <a:endParaRPr kumimoji="0" lang="en-US" sz="28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p:txBody>
      </p:sp>
      <p:sp>
        <p:nvSpPr>
          <p:cNvPr id="4" name="TextBox 3"/>
          <p:cNvSpPr txBox="1"/>
          <p:nvPr/>
        </p:nvSpPr>
        <p:spPr>
          <a:xfrm>
            <a:off x="1030779" y="1719625"/>
            <a:ext cx="7082443" cy="830997"/>
          </a:xfrm>
          <a:prstGeom prst="rect">
            <a:avLst/>
          </a:prstGeom>
          <a:noFill/>
        </p:spPr>
        <p:txBody>
          <a:bodyPr wrap="square" rtlCol="0">
            <a:spAutoFit/>
          </a:bodyPr>
          <a:lstStyle/>
          <a:p>
            <a:pPr lvl="0" algn="ctr" defTabSz="914400">
              <a:defRPr/>
            </a:pPr>
            <a:r>
              <a:rPr lang="en-US" sz="4800" b="1" kern="0" dirty="0">
                <a:solidFill>
                  <a:sysClr val="windowText" lastClr="000000"/>
                </a:solidFill>
                <a:latin typeface="Futura ICG Book" panose="00000400000000000000" pitchFamily="2" charset="0"/>
              </a:rPr>
              <a:t>Imprecations in the OT</a:t>
            </a:r>
          </a:p>
        </p:txBody>
      </p:sp>
    </p:spTree>
    <p:extLst>
      <p:ext uri="{BB962C8B-B14F-4D97-AF65-F5344CB8AC3E}">
        <p14:creationId xmlns:p14="http://schemas.microsoft.com/office/powerpoint/2010/main" val="164065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680" y="2722419"/>
            <a:ext cx="8041178" cy="2462213"/>
          </a:xfrm>
          <a:prstGeom prst="rect">
            <a:avLst/>
          </a:prstGeom>
          <a:solidFill>
            <a:schemeClr val="accent6">
              <a:lumMod val="20000"/>
              <a:lumOff val="80000"/>
            </a:schemeClr>
          </a:solidFill>
          <a:ln w="28575">
            <a:solidFill>
              <a:schemeClr val="accent6">
                <a:lumMod val="50000"/>
              </a:schemeClr>
            </a:solidFill>
          </a:ln>
        </p:spPr>
        <p:txBody>
          <a:bodyPr wrap="square" numCol="1">
            <a:spAutoFit/>
          </a:bodyPr>
          <a:lstStyle/>
          <a:p>
            <a:pPr lvl="0" algn="ctr" defTabSz="914400">
              <a:defRPr/>
            </a:pPr>
            <a:r>
              <a:rPr lang="en-US" sz="3600" kern="0" dirty="0">
                <a:solidFill>
                  <a:sysClr val="windowText" lastClr="000000"/>
                </a:solidFill>
                <a:latin typeface="Futura T OT" panose="02000000000000000000" pitchFamily="50" charset="0"/>
              </a:rPr>
              <a:t>“Hear, O our God, for we are despised; turn their reproach on their own heads, and give them as plunder to a land of captivity!”</a:t>
            </a:r>
          </a:p>
          <a:p>
            <a:pPr lvl="0" algn="ctr" defTabSz="914400">
              <a:defRPr/>
            </a:pPr>
            <a:endParaRPr kumimoji="0" lang="en-US" b="0" i="0" u="none" strike="noStrike" kern="0" cap="none" spc="0" normalizeH="0" baseline="0" noProof="0" dirty="0">
              <a:ln>
                <a:noFill/>
              </a:ln>
              <a:solidFill>
                <a:srgbClr val="FF0000"/>
              </a:solidFill>
              <a:effectLst/>
              <a:uLnTx/>
              <a:uFillTx/>
              <a:latin typeface="Futura T OT" panose="02000000000000000000" pitchFamily="50" charset="0"/>
            </a:endParaRPr>
          </a:p>
          <a:p>
            <a:pPr lvl="0" algn="ctr" defTabSz="914400">
              <a:defRPr/>
            </a:pPr>
            <a:r>
              <a:rPr lang="en-US" sz="2800" kern="0" noProof="0" dirty="0">
                <a:solidFill>
                  <a:sysClr val="windowText" lastClr="000000"/>
                </a:solidFill>
                <a:latin typeface="Futura T OT" panose="02000000000000000000" pitchFamily="50" charset="0"/>
              </a:rPr>
              <a:t>(Nehemiah 4:4)</a:t>
            </a:r>
            <a:endParaRPr kumimoji="0" lang="en-US" sz="28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p:txBody>
      </p:sp>
      <p:sp>
        <p:nvSpPr>
          <p:cNvPr id="4" name="TextBox 3"/>
          <p:cNvSpPr txBox="1"/>
          <p:nvPr/>
        </p:nvSpPr>
        <p:spPr>
          <a:xfrm>
            <a:off x="1030779" y="1719625"/>
            <a:ext cx="7082443" cy="830997"/>
          </a:xfrm>
          <a:prstGeom prst="rect">
            <a:avLst/>
          </a:prstGeom>
          <a:noFill/>
        </p:spPr>
        <p:txBody>
          <a:bodyPr wrap="square" rtlCol="0">
            <a:spAutoFit/>
          </a:bodyPr>
          <a:lstStyle/>
          <a:p>
            <a:pPr lvl="0" algn="ctr" defTabSz="914400">
              <a:defRPr/>
            </a:pPr>
            <a:r>
              <a:rPr lang="en-US" sz="4800" b="1" kern="0" dirty="0">
                <a:solidFill>
                  <a:sysClr val="windowText" lastClr="000000"/>
                </a:solidFill>
                <a:latin typeface="Futura ICG Book" panose="00000400000000000000" pitchFamily="2" charset="0"/>
              </a:rPr>
              <a:t>Imprecations in the OT</a:t>
            </a:r>
          </a:p>
        </p:txBody>
      </p:sp>
    </p:spTree>
    <p:extLst>
      <p:ext uri="{BB962C8B-B14F-4D97-AF65-F5344CB8AC3E}">
        <p14:creationId xmlns:p14="http://schemas.microsoft.com/office/powerpoint/2010/main" val="406632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680" y="2722419"/>
            <a:ext cx="8041178" cy="3754874"/>
          </a:xfrm>
          <a:prstGeom prst="rect">
            <a:avLst/>
          </a:prstGeom>
          <a:solidFill>
            <a:schemeClr val="accent6">
              <a:lumMod val="20000"/>
              <a:lumOff val="80000"/>
            </a:schemeClr>
          </a:solidFill>
          <a:ln w="28575">
            <a:solidFill>
              <a:schemeClr val="accent6">
                <a:lumMod val="50000"/>
              </a:schemeClr>
            </a:solidFill>
          </a:ln>
        </p:spPr>
        <p:txBody>
          <a:bodyPr wrap="square" numCol="1">
            <a:spAutoFit/>
          </a:bodyPr>
          <a:lstStyle/>
          <a:p>
            <a:pPr lvl="0" algn="ctr" defTabSz="914400">
              <a:defRPr/>
            </a:pPr>
            <a:r>
              <a:rPr lang="en-US" sz="3200" kern="0" dirty="0">
                <a:solidFill>
                  <a:sysClr val="windowText" lastClr="000000"/>
                </a:solidFill>
                <a:latin typeface="Futura T OT" panose="02000000000000000000" pitchFamily="50" charset="0"/>
              </a:rPr>
              <a:t>“But even if we, or an angel from heaven, preach any other gospel to you than what we have preached to you, let him be accursed. As we have said before, so now I say again, if anyone preaches any other gospel to you than what you have received, let him be accursed.”</a:t>
            </a:r>
          </a:p>
          <a:p>
            <a:pPr lvl="0" algn="ctr" defTabSz="914400">
              <a:defRPr/>
            </a:pPr>
            <a:endParaRPr kumimoji="0" lang="en-US" b="0" i="0" u="none" strike="noStrike" kern="0" cap="none" spc="0" normalizeH="0" baseline="0" noProof="0" dirty="0">
              <a:ln>
                <a:noFill/>
              </a:ln>
              <a:solidFill>
                <a:srgbClr val="FF0000"/>
              </a:solidFill>
              <a:effectLst/>
              <a:uLnTx/>
              <a:uFillTx/>
              <a:latin typeface="Futura T OT" panose="02000000000000000000" pitchFamily="50" charset="0"/>
            </a:endParaRPr>
          </a:p>
          <a:p>
            <a:pPr lvl="0" algn="ctr" defTabSz="914400">
              <a:defRPr/>
            </a:pPr>
            <a:r>
              <a:rPr lang="en-US" sz="2400" kern="0" noProof="0" dirty="0">
                <a:solidFill>
                  <a:sysClr val="windowText" lastClr="000000"/>
                </a:solidFill>
                <a:latin typeface="Futura T OT" panose="02000000000000000000" pitchFamily="50" charset="0"/>
              </a:rPr>
              <a:t>(Galatians 1:8-9)</a:t>
            </a:r>
            <a:endParaRPr kumimoji="0" lang="en-US" sz="24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p:txBody>
      </p:sp>
      <p:sp>
        <p:nvSpPr>
          <p:cNvPr id="4" name="TextBox 3"/>
          <p:cNvSpPr txBox="1"/>
          <p:nvPr/>
        </p:nvSpPr>
        <p:spPr>
          <a:xfrm>
            <a:off x="1030779" y="1719625"/>
            <a:ext cx="7082443" cy="830997"/>
          </a:xfrm>
          <a:prstGeom prst="rect">
            <a:avLst/>
          </a:prstGeom>
          <a:noFill/>
        </p:spPr>
        <p:txBody>
          <a:bodyPr wrap="square" rtlCol="0">
            <a:spAutoFit/>
          </a:bodyPr>
          <a:lstStyle/>
          <a:p>
            <a:pPr lvl="0" algn="ctr" defTabSz="914400">
              <a:defRPr/>
            </a:pPr>
            <a:r>
              <a:rPr lang="en-US" sz="4800" b="1" kern="0" dirty="0">
                <a:solidFill>
                  <a:sysClr val="windowText" lastClr="000000"/>
                </a:solidFill>
                <a:latin typeface="Futura ICG Book" panose="00000400000000000000" pitchFamily="2" charset="0"/>
              </a:rPr>
              <a:t>Imprecations in the NT</a:t>
            </a:r>
          </a:p>
        </p:txBody>
      </p:sp>
    </p:spTree>
    <p:extLst>
      <p:ext uri="{BB962C8B-B14F-4D97-AF65-F5344CB8AC3E}">
        <p14:creationId xmlns:p14="http://schemas.microsoft.com/office/powerpoint/2010/main" val="75059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928" y="2722419"/>
            <a:ext cx="8368145" cy="1908215"/>
          </a:xfrm>
          <a:prstGeom prst="rect">
            <a:avLst/>
          </a:prstGeom>
          <a:solidFill>
            <a:schemeClr val="accent6">
              <a:lumMod val="20000"/>
              <a:lumOff val="80000"/>
            </a:schemeClr>
          </a:solidFill>
          <a:ln w="28575">
            <a:solidFill>
              <a:schemeClr val="accent6">
                <a:lumMod val="50000"/>
              </a:schemeClr>
            </a:solidFill>
          </a:ln>
        </p:spPr>
        <p:txBody>
          <a:bodyPr wrap="square" numCol="1">
            <a:spAutoFit/>
          </a:bodyPr>
          <a:lstStyle/>
          <a:p>
            <a:pPr lvl="0" algn="ctr" defTabSz="914400">
              <a:defRPr/>
            </a:pPr>
            <a:r>
              <a:rPr lang="en-US" sz="3600" kern="0" dirty="0">
                <a:solidFill>
                  <a:sysClr val="windowText" lastClr="000000"/>
                </a:solidFill>
                <a:latin typeface="Futura T OT" panose="02000000000000000000" pitchFamily="50" charset="0"/>
              </a:rPr>
              <a:t>“If anyone does not love the Lord Jesus Christ, let him be accursed.”</a:t>
            </a:r>
          </a:p>
          <a:p>
            <a:pPr lvl="0" algn="ctr" defTabSz="914400">
              <a:defRPr/>
            </a:pPr>
            <a:endParaRPr kumimoji="0" lang="en-US" b="0" i="0" u="none" strike="noStrike" kern="0" cap="none" spc="0" normalizeH="0" baseline="0" noProof="0" dirty="0">
              <a:ln>
                <a:noFill/>
              </a:ln>
              <a:solidFill>
                <a:srgbClr val="FF0000"/>
              </a:solidFill>
              <a:effectLst/>
              <a:uLnTx/>
              <a:uFillTx/>
              <a:latin typeface="Futura T OT" panose="02000000000000000000" pitchFamily="50" charset="0"/>
            </a:endParaRPr>
          </a:p>
          <a:p>
            <a:pPr lvl="0" algn="ctr" defTabSz="914400">
              <a:defRPr/>
            </a:pPr>
            <a:r>
              <a:rPr lang="en-US" sz="2800" kern="0" noProof="0" dirty="0">
                <a:solidFill>
                  <a:sysClr val="windowText" lastClr="000000"/>
                </a:solidFill>
                <a:latin typeface="Futura T OT" panose="02000000000000000000" pitchFamily="50" charset="0"/>
              </a:rPr>
              <a:t>(1 Corinthians 16:22)</a:t>
            </a:r>
            <a:endParaRPr kumimoji="0" lang="en-US" sz="28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p:txBody>
      </p:sp>
      <p:sp>
        <p:nvSpPr>
          <p:cNvPr id="4" name="TextBox 3"/>
          <p:cNvSpPr txBox="1"/>
          <p:nvPr/>
        </p:nvSpPr>
        <p:spPr>
          <a:xfrm>
            <a:off x="1030779" y="1719625"/>
            <a:ext cx="7082443" cy="830997"/>
          </a:xfrm>
          <a:prstGeom prst="rect">
            <a:avLst/>
          </a:prstGeom>
          <a:noFill/>
        </p:spPr>
        <p:txBody>
          <a:bodyPr wrap="square" rtlCol="0">
            <a:spAutoFit/>
          </a:bodyPr>
          <a:lstStyle/>
          <a:p>
            <a:pPr lvl="0" algn="ctr" defTabSz="914400">
              <a:defRPr/>
            </a:pPr>
            <a:r>
              <a:rPr lang="en-US" sz="4800" b="1" kern="0" dirty="0">
                <a:solidFill>
                  <a:sysClr val="windowText" lastClr="000000"/>
                </a:solidFill>
                <a:latin typeface="Futura ICG Book" panose="00000400000000000000" pitchFamily="2" charset="0"/>
              </a:rPr>
              <a:t>Imprecations in the NT</a:t>
            </a:r>
          </a:p>
        </p:txBody>
      </p:sp>
    </p:spTree>
    <p:extLst>
      <p:ext uri="{BB962C8B-B14F-4D97-AF65-F5344CB8AC3E}">
        <p14:creationId xmlns:p14="http://schemas.microsoft.com/office/powerpoint/2010/main" val="146990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0807" y="2722419"/>
            <a:ext cx="8002386" cy="3016210"/>
          </a:xfrm>
          <a:prstGeom prst="rect">
            <a:avLst/>
          </a:prstGeom>
          <a:solidFill>
            <a:schemeClr val="accent6">
              <a:lumMod val="20000"/>
              <a:lumOff val="80000"/>
            </a:schemeClr>
          </a:solidFill>
          <a:ln w="28575">
            <a:solidFill>
              <a:schemeClr val="accent6">
                <a:lumMod val="50000"/>
              </a:schemeClr>
            </a:solidFill>
          </a:ln>
        </p:spPr>
        <p:txBody>
          <a:bodyPr wrap="square" numCol="1">
            <a:spAutoFit/>
          </a:bodyPr>
          <a:lstStyle/>
          <a:p>
            <a:pPr lvl="0" algn="ctr" defTabSz="914400">
              <a:defRPr/>
            </a:pPr>
            <a:r>
              <a:rPr lang="en-US" sz="3600" kern="0" dirty="0">
                <a:solidFill>
                  <a:sysClr val="windowText" lastClr="000000"/>
                </a:solidFill>
                <a:latin typeface="Futura T OT" panose="02000000000000000000" pitchFamily="50" charset="0"/>
              </a:rPr>
              <a:t>“And they cried with a loud voice, saying, ‘How long, O Lord, holy and true, until You judge and avenge our blood on those who dwell on the earth?’”</a:t>
            </a:r>
          </a:p>
          <a:p>
            <a:pPr lvl="0" algn="ctr" defTabSz="914400">
              <a:defRPr/>
            </a:pPr>
            <a:endParaRPr kumimoji="0" lang="en-US" b="0" i="0" u="none" strike="noStrike" kern="0" cap="none" spc="0" normalizeH="0" baseline="0" noProof="0" dirty="0">
              <a:ln>
                <a:noFill/>
              </a:ln>
              <a:solidFill>
                <a:srgbClr val="FF0000"/>
              </a:solidFill>
              <a:effectLst/>
              <a:uLnTx/>
              <a:uFillTx/>
              <a:latin typeface="Futura T OT" panose="02000000000000000000" pitchFamily="50" charset="0"/>
            </a:endParaRPr>
          </a:p>
          <a:p>
            <a:pPr lvl="0" algn="ctr" defTabSz="914400">
              <a:defRPr/>
            </a:pPr>
            <a:r>
              <a:rPr lang="en-US" sz="2800" kern="0" noProof="0" dirty="0">
                <a:solidFill>
                  <a:sysClr val="windowText" lastClr="000000"/>
                </a:solidFill>
                <a:latin typeface="Futura T OT" panose="02000000000000000000" pitchFamily="50" charset="0"/>
              </a:rPr>
              <a:t>(Revelation 6:10)</a:t>
            </a:r>
            <a:endParaRPr kumimoji="0" lang="en-US" sz="28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p:txBody>
      </p:sp>
      <p:sp>
        <p:nvSpPr>
          <p:cNvPr id="4" name="TextBox 3"/>
          <p:cNvSpPr txBox="1"/>
          <p:nvPr/>
        </p:nvSpPr>
        <p:spPr>
          <a:xfrm>
            <a:off x="1030779" y="1719625"/>
            <a:ext cx="7082443" cy="830997"/>
          </a:xfrm>
          <a:prstGeom prst="rect">
            <a:avLst/>
          </a:prstGeom>
          <a:noFill/>
        </p:spPr>
        <p:txBody>
          <a:bodyPr wrap="square" rtlCol="0">
            <a:spAutoFit/>
          </a:bodyPr>
          <a:lstStyle/>
          <a:p>
            <a:pPr lvl="0" algn="ctr" defTabSz="914400">
              <a:defRPr/>
            </a:pPr>
            <a:r>
              <a:rPr lang="en-US" sz="4800" b="1" kern="0" dirty="0">
                <a:solidFill>
                  <a:sysClr val="windowText" lastClr="000000"/>
                </a:solidFill>
                <a:latin typeface="Futura ICG Book" panose="00000400000000000000" pitchFamily="2" charset="0"/>
              </a:rPr>
              <a:t>Imprecations in the NT</a:t>
            </a:r>
          </a:p>
        </p:txBody>
      </p:sp>
    </p:spTree>
    <p:extLst>
      <p:ext uri="{BB962C8B-B14F-4D97-AF65-F5344CB8AC3E}">
        <p14:creationId xmlns:p14="http://schemas.microsoft.com/office/powerpoint/2010/main" val="115529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0779" y="1719625"/>
            <a:ext cx="7082443"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ysClr val="windowText" lastClr="000000"/>
                </a:solidFill>
                <a:effectLst/>
                <a:uLnTx/>
                <a:uFillTx/>
                <a:latin typeface="Futura ICG Book" panose="00000400000000000000" pitchFamily="2" charset="0"/>
              </a:rPr>
              <a:t>Imprecatory Psalms</a:t>
            </a:r>
          </a:p>
        </p:txBody>
      </p:sp>
      <p:sp>
        <p:nvSpPr>
          <p:cNvPr id="5" name="Rectangle 4"/>
          <p:cNvSpPr/>
          <p:nvPr/>
        </p:nvSpPr>
        <p:spPr>
          <a:xfrm>
            <a:off x="482139" y="2805545"/>
            <a:ext cx="8251766" cy="3354765"/>
          </a:xfrm>
          <a:prstGeom prst="rect">
            <a:avLst/>
          </a:prstGeom>
          <a:solidFill>
            <a:schemeClr val="accent6">
              <a:lumMod val="20000"/>
              <a:lumOff val="80000"/>
            </a:schemeClr>
          </a:solidFill>
          <a:ln w="28575">
            <a:solidFill>
              <a:schemeClr val="accent6">
                <a:lumMod val="50000"/>
              </a:schemeClr>
            </a:solidFill>
          </a:ln>
        </p:spPr>
        <p:txBody>
          <a:bodyPr wrap="square" num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ysClr val="windowText" lastClr="000000"/>
                </a:solidFill>
                <a:effectLst/>
                <a:uLnTx/>
                <a:uFillTx/>
                <a:latin typeface="Futura SC T OT Book" panose="02000000000000000000" pitchFamily="50" charset="0"/>
              </a:rPr>
              <a:t>Potential Explanations: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0" cap="none" spc="0" normalizeH="0" baseline="0" noProof="0" dirty="0">
                <a:ln>
                  <a:noFill/>
                </a:ln>
                <a:solidFill>
                  <a:sysClr val="windowText" lastClr="000000"/>
                </a:solidFill>
                <a:effectLst/>
                <a:uLnTx/>
                <a:uFillTx/>
                <a:latin typeface="Futura T OT" panose="02000000000000000000" pitchFamily="50" charset="0"/>
              </a:rPr>
              <a:t>The sentiments expressed are those of the psalmist but not of the Holy Spirit.</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kern="0" dirty="0">
                <a:solidFill>
                  <a:sysClr val="windowText" lastClr="000000"/>
                </a:solidFill>
                <a:latin typeface="Futura T OT" panose="02000000000000000000" pitchFamily="50" charset="0"/>
              </a:rPr>
              <a:t>Those in the Old Testament had an inferior spirituality.</a:t>
            </a:r>
            <a:endParaRPr kumimoji="0" lang="en-US" sz="36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p:txBody>
      </p:sp>
    </p:spTree>
    <p:extLst>
      <p:ext uri="{BB962C8B-B14F-4D97-AF65-F5344CB8AC3E}">
        <p14:creationId xmlns:p14="http://schemas.microsoft.com/office/powerpoint/2010/main" val="70802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500"/>
                                        <p:tgtEl>
                                          <p:spTgt spid="5">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139" y="2805545"/>
            <a:ext cx="8495606" cy="3016210"/>
          </a:xfrm>
          <a:prstGeom prst="rect">
            <a:avLst/>
          </a:prstGeom>
          <a:solidFill>
            <a:schemeClr val="accent6">
              <a:lumMod val="20000"/>
              <a:lumOff val="80000"/>
            </a:schemeClr>
          </a:solidFill>
          <a:ln w="28575">
            <a:solidFill>
              <a:schemeClr val="accent6">
                <a:lumMod val="50000"/>
              </a:schemeClr>
            </a:solidFill>
          </a:ln>
        </p:spPr>
        <p:txBody>
          <a:bodyPr wrap="square" num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ysClr val="windowText" lastClr="000000"/>
                </a:solidFill>
                <a:effectLst/>
                <a:uLnTx/>
                <a:uFillTx/>
                <a:latin typeface="Futura SC T OT Book" panose="02000000000000000000" pitchFamily="50" charset="0"/>
              </a:rPr>
              <a:t>Justifications For</a:t>
            </a:r>
            <a:r>
              <a:rPr kumimoji="0" lang="en-US" sz="3600" b="0" i="0" u="sng" strike="noStrike" kern="0" cap="none" spc="0" normalizeH="0" noProof="0" dirty="0">
                <a:ln>
                  <a:noFill/>
                </a:ln>
                <a:solidFill>
                  <a:sysClr val="windowText" lastClr="000000"/>
                </a:solidFill>
                <a:effectLst/>
                <a:uLnTx/>
                <a:uFillTx/>
                <a:latin typeface="Futura SC T OT Book" panose="02000000000000000000" pitchFamily="50" charset="0"/>
              </a:rPr>
              <a:t> The Imprecations</a:t>
            </a:r>
            <a:r>
              <a:rPr kumimoji="0" lang="en-US" sz="3600" b="0" i="0" u="sng" strike="noStrike" kern="0" cap="none" spc="0" normalizeH="0" baseline="0" noProof="0" dirty="0">
                <a:ln>
                  <a:noFill/>
                </a:ln>
                <a:solidFill>
                  <a:sysClr val="windowText" lastClr="000000"/>
                </a:solidFill>
                <a:effectLst/>
                <a:uLnTx/>
                <a:uFillTx/>
                <a:latin typeface="Futura SC T OT Book" panose="02000000000000000000" pitchFamily="50" charset="0"/>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0" cap="none" spc="0" normalizeH="0" baseline="0" noProof="0" dirty="0">
                <a:ln>
                  <a:noFill/>
                </a:ln>
                <a:solidFill>
                  <a:sysClr val="windowText" lastClr="000000"/>
                </a:solidFill>
                <a:effectLst/>
                <a:uLnTx/>
                <a:uFillTx/>
                <a:latin typeface="Futura T OT" panose="02000000000000000000" pitchFamily="50" charset="0"/>
              </a:rPr>
              <a:t>Rooted in the Abrahamic covenant</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kern="0" dirty="0">
                <a:solidFill>
                  <a:sysClr val="windowText" lastClr="000000"/>
                </a:solidFill>
                <a:latin typeface="Futura T OT" panose="02000000000000000000" pitchFamily="50" charset="0"/>
              </a:rPr>
              <a:t>Divine vengeance, not personal vengeance</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0" dirty="0">
              <a:solidFill>
                <a:sysClr val="windowText" lastClr="000000"/>
              </a:solidFill>
              <a:latin typeface="Futura T OT" panose="02000000000000000000" pitchFamily="50" charset="0"/>
            </a:endParaRP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0" cap="none" spc="0" normalizeH="0" baseline="0" noProof="0" dirty="0">
                <a:ln>
                  <a:noFill/>
                </a:ln>
                <a:solidFill>
                  <a:sysClr val="windowText" lastClr="000000"/>
                </a:solidFill>
                <a:effectLst/>
                <a:uLnTx/>
                <a:uFillTx/>
                <a:latin typeface="Futura T OT" panose="02000000000000000000" pitchFamily="50" charset="0"/>
              </a:rPr>
              <a:t>Hatred for sin</a:t>
            </a:r>
          </a:p>
        </p:txBody>
      </p:sp>
      <p:sp>
        <p:nvSpPr>
          <p:cNvPr id="4" name="TextBox 3"/>
          <p:cNvSpPr txBox="1"/>
          <p:nvPr/>
        </p:nvSpPr>
        <p:spPr>
          <a:xfrm>
            <a:off x="1030779" y="1719625"/>
            <a:ext cx="7082443"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ysClr val="windowText" lastClr="000000"/>
                </a:solidFill>
                <a:effectLst/>
                <a:uLnTx/>
                <a:uFillTx/>
                <a:latin typeface="Futura ICG Book" panose="00000400000000000000" pitchFamily="2" charset="0"/>
              </a:rPr>
              <a:t>Imprecatory Psalms</a:t>
            </a:r>
          </a:p>
        </p:txBody>
      </p:sp>
    </p:spTree>
    <p:extLst>
      <p:ext uri="{BB962C8B-B14F-4D97-AF65-F5344CB8AC3E}">
        <p14:creationId xmlns:p14="http://schemas.microsoft.com/office/powerpoint/2010/main" val="326545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705792"/>
            <a:ext cx="8534400" cy="3908762"/>
          </a:xfrm>
          <a:prstGeom prst="rect">
            <a:avLst/>
          </a:prstGeom>
          <a:solidFill>
            <a:schemeClr val="accent6">
              <a:lumMod val="20000"/>
              <a:lumOff val="80000"/>
            </a:schemeClr>
          </a:solidFill>
          <a:ln w="28575">
            <a:solidFill>
              <a:schemeClr val="accent6">
                <a:lumMod val="50000"/>
              </a:schemeClr>
            </a:solidFill>
          </a:ln>
        </p:spPr>
        <p:txBody>
          <a:bodyPr wrap="square" numCol="1">
            <a:spAutoFit/>
          </a:bodyPr>
          <a:lstStyle/>
          <a:p>
            <a:pPr lvl="0" algn="ctr" defTabSz="914400">
              <a:defRPr/>
            </a:pPr>
            <a:r>
              <a:rPr lang="en-US" sz="3000" kern="0" dirty="0">
                <a:solidFill>
                  <a:sysClr val="windowText" lastClr="000000"/>
                </a:solidFill>
                <a:latin typeface="Futura T OT" panose="02000000000000000000" pitchFamily="50" charset="0"/>
              </a:rPr>
              <a:t>“...perhaps there is no part of the Bible that gives more perplexity and pain to its readers than this; perhaps nothing that constitutes a more plausible objection to the belief that the psalms are the productions of inspired men than the spirit of revenge which they sometimes seem to breathe and the spirit of cherished malice and implacableness which the writers seem to manifest.” </a:t>
            </a:r>
          </a:p>
          <a:p>
            <a:pPr lvl="0" algn="ctr" defTabSz="914400">
              <a:defRPr/>
            </a:pPr>
            <a:endParaRPr kumimoji="0" lang="en-US" b="0" i="0" u="none" strike="noStrike" kern="0" cap="none" spc="0" normalizeH="0" baseline="0" noProof="0" dirty="0">
              <a:ln>
                <a:noFill/>
              </a:ln>
              <a:solidFill>
                <a:sysClr val="windowText" lastClr="000000"/>
              </a:solidFill>
              <a:effectLst/>
              <a:uLnTx/>
              <a:uFillTx/>
              <a:latin typeface="Futura T OT" panose="02000000000000000000" pitchFamily="50" charset="0"/>
            </a:endParaRPr>
          </a:p>
          <a:p>
            <a:pPr lvl="0" algn="ctr" defTabSz="914400">
              <a:defRPr/>
            </a:pPr>
            <a:r>
              <a:rPr lang="en-US" sz="2000" kern="0" dirty="0">
                <a:solidFill>
                  <a:sysClr val="windowText" lastClr="000000"/>
                </a:solidFill>
                <a:latin typeface="Futura T OT" panose="02000000000000000000" pitchFamily="50" charset="0"/>
              </a:rPr>
              <a:t>Albert Barnes, </a:t>
            </a:r>
            <a:r>
              <a:rPr lang="en-US" sz="2000" i="1" kern="0" dirty="0">
                <a:solidFill>
                  <a:sysClr val="windowText" lastClr="000000"/>
                </a:solidFill>
                <a:latin typeface="Futura T OT" panose="02000000000000000000" pitchFamily="50" charset="0"/>
              </a:rPr>
              <a:t>Notes, Critical, Explanatory, and Practical on the Book of Psalms</a:t>
            </a:r>
            <a:endParaRPr kumimoji="0" lang="en-US" sz="2000" b="0" i="1" u="none" strike="noStrike" kern="0" cap="none" spc="0" normalizeH="0" baseline="0" noProof="0" dirty="0">
              <a:ln>
                <a:noFill/>
              </a:ln>
              <a:solidFill>
                <a:sysClr val="windowText" lastClr="000000"/>
              </a:solidFill>
              <a:effectLst/>
              <a:uLnTx/>
              <a:uFillTx/>
              <a:latin typeface="Futura T OT" panose="02000000000000000000" pitchFamily="50" charset="0"/>
            </a:endParaRPr>
          </a:p>
        </p:txBody>
      </p:sp>
      <p:sp>
        <p:nvSpPr>
          <p:cNvPr id="5" name="TextBox 4"/>
          <p:cNvSpPr txBox="1"/>
          <p:nvPr/>
        </p:nvSpPr>
        <p:spPr>
          <a:xfrm>
            <a:off x="1030779" y="1719625"/>
            <a:ext cx="7082443"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ysClr val="windowText" lastClr="000000"/>
                </a:solidFill>
                <a:effectLst/>
                <a:uLnTx/>
                <a:uFillTx/>
                <a:latin typeface="Futura ICG Book" panose="00000400000000000000" pitchFamily="2" charset="0"/>
              </a:rPr>
              <a:t>Imprecatory Psalms</a:t>
            </a:r>
          </a:p>
        </p:txBody>
      </p:sp>
    </p:spTree>
    <p:extLst>
      <p:ext uri="{BB962C8B-B14F-4D97-AF65-F5344CB8AC3E}">
        <p14:creationId xmlns:p14="http://schemas.microsoft.com/office/powerpoint/2010/main" val="117386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139" y="2805545"/>
            <a:ext cx="8251766" cy="2492990"/>
          </a:xfrm>
          <a:prstGeom prst="rect">
            <a:avLst/>
          </a:prstGeom>
          <a:solidFill>
            <a:schemeClr val="accent6">
              <a:lumMod val="20000"/>
              <a:lumOff val="80000"/>
            </a:schemeClr>
          </a:solidFill>
          <a:ln w="28575">
            <a:solidFill>
              <a:schemeClr val="accent6">
                <a:lumMod val="50000"/>
              </a:schemeClr>
            </a:solidFill>
          </a:ln>
        </p:spPr>
        <p:txBody>
          <a:bodyPr wrap="square" numCol="1">
            <a:spAutoFit/>
          </a:bodyPr>
          <a:lstStyle/>
          <a:p>
            <a:pPr lvl="0" algn="ctr" defTabSz="914400">
              <a:defRPr/>
            </a:pPr>
            <a:r>
              <a:rPr lang="en-US" sz="3600" kern="0" dirty="0">
                <a:solidFill>
                  <a:sysClr val="windowText" lastClr="000000"/>
                </a:solidFill>
                <a:latin typeface="Futura T OT" panose="02000000000000000000" pitchFamily="50" charset="0"/>
              </a:rPr>
              <a:t>“Rise up, O Lord!</a:t>
            </a:r>
          </a:p>
          <a:p>
            <a:pPr lvl="0" algn="ctr" defTabSz="914400">
              <a:defRPr/>
            </a:pPr>
            <a:r>
              <a:rPr lang="en-US" sz="3600" kern="0" dirty="0">
                <a:solidFill>
                  <a:sysClr val="windowText" lastClr="000000"/>
                </a:solidFill>
                <a:latin typeface="Futura T OT" panose="02000000000000000000" pitchFamily="50" charset="0"/>
              </a:rPr>
              <a:t>Let Your enemies be scattered,</a:t>
            </a:r>
          </a:p>
          <a:p>
            <a:pPr lvl="0" algn="ctr" defTabSz="914400">
              <a:defRPr/>
            </a:pPr>
            <a:r>
              <a:rPr lang="en-US" sz="3600" kern="0" dirty="0">
                <a:solidFill>
                  <a:sysClr val="windowText" lastClr="000000"/>
                </a:solidFill>
                <a:latin typeface="Futura T OT" panose="02000000000000000000" pitchFamily="50" charset="0"/>
              </a:rPr>
              <a:t>And let those who hate You flee before You”</a:t>
            </a:r>
          </a:p>
          <a:p>
            <a:pPr lvl="0" algn="ctr" defTabSz="914400">
              <a:defRPr/>
            </a:pPr>
            <a:endParaRPr kumimoji="0" lang="en-US" b="0" i="0" u="none" strike="noStrike" kern="0" cap="none" spc="0" normalizeH="0" baseline="0" noProof="0" dirty="0">
              <a:ln>
                <a:noFill/>
              </a:ln>
              <a:solidFill>
                <a:sysClr val="windowText" lastClr="000000"/>
              </a:solidFill>
              <a:effectLst/>
              <a:uLnTx/>
              <a:uFillTx/>
              <a:latin typeface="Futura T OT" panose="02000000000000000000" pitchFamily="50" charset="0"/>
            </a:endParaRPr>
          </a:p>
          <a:p>
            <a:pPr lvl="0" algn="ctr" defTabSz="914400">
              <a:defRPr/>
            </a:pPr>
            <a:r>
              <a:rPr lang="en-US" sz="2800" kern="0" noProof="0" dirty="0">
                <a:solidFill>
                  <a:sysClr val="windowText" lastClr="000000"/>
                </a:solidFill>
                <a:latin typeface="Futura T OT" panose="02000000000000000000" pitchFamily="50" charset="0"/>
              </a:rPr>
              <a:t>(Numbers 10:35)</a:t>
            </a:r>
            <a:endParaRPr kumimoji="0" lang="en-US" sz="28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p:txBody>
      </p:sp>
      <p:sp>
        <p:nvSpPr>
          <p:cNvPr id="4" name="TextBox 3"/>
          <p:cNvSpPr txBox="1"/>
          <p:nvPr/>
        </p:nvSpPr>
        <p:spPr>
          <a:xfrm>
            <a:off x="1030779" y="1719625"/>
            <a:ext cx="7082443"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ysClr val="windowText" lastClr="000000"/>
                </a:solidFill>
                <a:effectLst/>
                <a:uLnTx/>
                <a:uFillTx/>
                <a:latin typeface="Futura ICG Book" panose="00000400000000000000" pitchFamily="2" charset="0"/>
              </a:rPr>
              <a:t>Imprecations in the OT</a:t>
            </a:r>
          </a:p>
        </p:txBody>
      </p:sp>
    </p:spTree>
    <p:extLst>
      <p:ext uri="{BB962C8B-B14F-4D97-AF65-F5344CB8AC3E}">
        <p14:creationId xmlns:p14="http://schemas.microsoft.com/office/powerpoint/2010/main" val="408304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139" y="2805545"/>
            <a:ext cx="8251766" cy="3570208"/>
          </a:xfrm>
          <a:prstGeom prst="rect">
            <a:avLst/>
          </a:prstGeom>
          <a:solidFill>
            <a:schemeClr val="accent6">
              <a:lumMod val="20000"/>
              <a:lumOff val="80000"/>
            </a:schemeClr>
          </a:solidFill>
          <a:ln w="28575">
            <a:solidFill>
              <a:schemeClr val="accent6">
                <a:lumMod val="50000"/>
              </a:schemeClr>
            </a:solidFill>
          </a:ln>
        </p:spPr>
        <p:txBody>
          <a:bodyPr wrap="square" numCol="1">
            <a:spAutoFit/>
          </a:bodyPr>
          <a:lstStyle/>
          <a:p>
            <a:pPr lvl="0" algn="ctr" defTabSz="914400">
              <a:defRPr/>
            </a:pPr>
            <a:r>
              <a:rPr lang="en-US" sz="3600" kern="0" dirty="0">
                <a:solidFill>
                  <a:sysClr val="windowText" lastClr="000000"/>
                </a:solidFill>
                <a:latin typeface="Futura T OT" panose="02000000000000000000" pitchFamily="50" charset="0"/>
              </a:rPr>
              <a:t>“But, O Lord of hosts,</a:t>
            </a:r>
          </a:p>
          <a:p>
            <a:pPr lvl="0" algn="ctr" defTabSz="914400">
              <a:defRPr/>
            </a:pPr>
            <a:r>
              <a:rPr lang="en-US" sz="3600" kern="0" dirty="0">
                <a:solidFill>
                  <a:sysClr val="windowText" lastClr="000000"/>
                </a:solidFill>
                <a:latin typeface="Futura T OT" panose="02000000000000000000" pitchFamily="50" charset="0"/>
              </a:rPr>
              <a:t>You who judge righteously,</a:t>
            </a:r>
          </a:p>
          <a:p>
            <a:pPr lvl="0" algn="ctr" defTabSz="914400">
              <a:defRPr/>
            </a:pPr>
            <a:r>
              <a:rPr lang="en-US" sz="3600" kern="0" dirty="0">
                <a:solidFill>
                  <a:sysClr val="windowText" lastClr="000000"/>
                </a:solidFill>
                <a:latin typeface="Futura T OT" panose="02000000000000000000" pitchFamily="50" charset="0"/>
              </a:rPr>
              <a:t>Testing the mind and the heart,</a:t>
            </a:r>
          </a:p>
          <a:p>
            <a:pPr lvl="0" algn="ctr" defTabSz="914400">
              <a:defRPr/>
            </a:pPr>
            <a:r>
              <a:rPr lang="en-US" sz="3600" kern="0" dirty="0">
                <a:solidFill>
                  <a:sysClr val="windowText" lastClr="000000"/>
                </a:solidFill>
                <a:latin typeface="Futura T OT" panose="02000000000000000000" pitchFamily="50" charset="0"/>
              </a:rPr>
              <a:t>Let me see Your vengeance on them,</a:t>
            </a:r>
          </a:p>
          <a:p>
            <a:pPr lvl="0" algn="ctr" defTabSz="914400">
              <a:defRPr/>
            </a:pPr>
            <a:r>
              <a:rPr lang="en-US" sz="3600" kern="0" dirty="0">
                <a:solidFill>
                  <a:sysClr val="windowText" lastClr="000000"/>
                </a:solidFill>
                <a:latin typeface="Futura T OT" panose="02000000000000000000" pitchFamily="50" charset="0"/>
              </a:rPr>
              <a:t>For to You I have revealed my cause.”</a:t>
            </a:r>
          </a:p>
          <a:p>
            <a:pPr lvl="0" algn="ctr" defTabSz="914400">
              <a:defRPr/>
            </a:pPr>
            <a:endParaRPr kumimoji="0" lang="en-US" b="0" i="0" u="none" strike="noStrike" kern="0" cap="none" spc="0" normalizeH="0" baseline="0" noProof="0" dirty="0">
              <a:ln>
                <a:noFill/>
              </a:ln>
              <a:solidFill>
                <a:sysClr val="windowText" lastClr="000000"/>
              </a:solidFill>
              <a:effectLst/>
              <a:uLnTx/>
              <a:uFillTx/>
              <a:latin typeface="Futura T OT" panose="02000000000000000000" pitchFamily="50" charset="0"/>
            </a:endParaRPr>
          </a:p>
          <a:p>
            <a:pPr lvl="0" algn="ctr" defTabSz="914400">
              <a:defRPr/>
            </a:pPr>
            <a:r>
              <a:rPr lang="en-US" sz="2800" kern="0" noProof="0" dirty="0">
                <a:solidFill>
                  <a:sysClr val="windowText" lastClr="000000"/>
                </a:solidFill>
                <a:latin typeface="Futura T OT" panose="02000000000000000000" pitchFamily="50" charset="0"/>
              </a:rPr>
              <a:t>(Jeremiah 11:20)</a:t>
            </a:r>
            <a:endParaRPr kumimoji="0" lang="en-US" sz="28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p:txBody>
      </p:sp>
      <p:sp>
        <p:nvSpPr>
          <p:cNvPr id="4" name="TextBox 3"/>
          <p:cNvSpPr txBox="1"/>
          <p:nvPr/>
        </p:nvSpPr>
        <p:spPr>
          <a:xfrm>
            <a:off x="1030779" y="1719625"/>
            <a:ext cx="7082443" cy="830997"/>
          </a:xfrm>
          <a:prstGeom prst="rect">
            <a:avLst/>
          </a:prstGeom>
          <a:noFill/>
        </p:spPr>
        <p:txBody>
          <a:bodyPr wrap="square" rtlCol="0">
            <a:spAutoFit/>
          </a:bodyPr>
          <a:lstStyle/>
          <a:p>
            <a:pPr lvl="0" algn="ctr" defTabSz="914400">
              <a:defRPr/>
            </a:pPr>
            <a:r>
              <a:rPr lang="en-US" sz="4800" b="1" kern="0" dirty="0">
                <a:solidFill>
                  <a:sysClr val="windowText" lastClr="000000"/>
                </a:solidFill>
                <a:latin typeface="Futura ICG Book" panose="00000400000000000000" pitchFamily="2" charset="0"/>
              </a:rPr>
              <a:t>Imprecations in the OT</a:t>
            </a:r>
          </a:p>
        </p:txBody>
      </p:sp>
    </p:spTree>
    <p:extLst>
      <p:ext uri="{BB962C8B-B14F-4D97-AF65-F5344CB8AC3E}">
        <p14:creationId xmlns:p14="http://schemas.microsoft.com/office/powerpoint/2010/main" val="423383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139" y="2805545"/>
            <a:ext cx="8251766" cy="3262432"/>
          </a:xfrm>
          <a:prstGeom prst="rect">
            <a:avLst/>
          </a:prstGeom>
          <a:solidFill>
            <a:schemeClr val="accent6">
              <a:lumMod val="20000"/>
              <a:lumOff val="80000"/>
            </a:schemeClr>
          </a:solidFill>
          <a:ln w="28575">
            <a:solidFill>
              <a:schemeClr val="accent6">
                <a:lumMod val="50000"/>
              </a:schemeClr>
            </a:solidFill>
          </a:ln>
        </p:spPr>
        <p:txBody>
          <a:bodyPr wrap="square" numCol="1">
            <a:spAutoFit/>
          </a:bodyPr>
          <a:lstStyle/>
          <a:p>
            <a:pPr lvl="0" algn="ctr" defTabSz="914400">
              <a:defRPr/>
            </a:pPr>
            <a:r>
              <a:rPr lang="en-US" sz="3200" kern="0" dirty="0">
                <a:solidFill>
                  <a:sysClr val="windowText" lastClr="000000"/>
                </a:solidFill>
                <a:latin typeface="Futura T OT" panose="02000000000000000000" pitchFamily="50" charset="0"/>
              </a:rPr>
              <a:t>“O Lord, You know;</a:t>
            </a:r>
          </a:p>
          <a:p>
            <a:pPr lvl="0" algn="ctr" defTabSz="914400">
              <a:defRPr/>
            </a:pPr>
            <a:r>
              <a:rPr lang="en-US" sz="3200" kern="0" dirty="0">
                <a:solidFill>
                  <a:sysClr val="windowText" lastClr="000000"/>
                </a:solidFill>
                <a:latin typeface="Futura T OT" panose="02000000000000000000" pitchFamily="50" charset="0"/>
              </a:rPr>
              <a:t>Remember me and visit me,</a:t>
            </a:r>
          </a:p>
          <a:p>
            <a:pPr lvl="0" algn="ctr" defTabSz="914400">
              <a:defRPr/>
            </a:pPr>
            <a:r>
              <a:rPr lang="en-US" sz="3200" kern="0" dirty="0">
                <a:solidFill>
                  <a:sysClr val="windowText" lastClr="000000"/>
                </a:solidFill>
                <a:latin typeface="Futura T OT" panose="02000000000000000000" pitchFamily="50" charset="0"/>
              </a:rPr>
              <a:t>And take vengeance for me on my persecutors.</a:t>
            </a:r>
          </a:p>
          <a:p>
            <a:pPr lvl="0" algn="ctr" defTabSz="914400">
              <a:defRPr/>
            </a:pPr>
            <a:r>
              <a:rPr lang="en-US" sz="3200" kern="0" dirty="0">
                <a:solidFill>
                  <a:sysClr val="windowText" lastClr="000000"/>
                </a:solidFill>
                <a:latin typeface="Futura T OT" panose="02000000000000000000" pitchFamily="50" charset="0"/>
              </a:rPr>
              <a:t>In Your enduring patience, do not take me away.</a:t>
            </a:r>
          </a:p>
          <a:p>
            <a:pPr lvl="0" algn="ctr" defTabSz="914400">
              <a:defRPr/>
            </a:pPr>
            <a:r>
              <a:rPr lang="en-US" sz="3200" kern="0" dirty="0">
                <a:solidFill>
                  <a:sysClr val="windowText" lastClr="000000"/>
                </a:solidFill>
                <a:latin typeface="Futura T OT" panose="02000000000000000000" pitchFamily="50" charset="0"/>
              </a:rPr>
              <a:t>Know that for Your sake I have suffered rebuke.”</a:t>
            </a:r>
          </a:p>
          <a:p>
            <a:pPr lvl="0" algn="ctr" defTabSz="914400">
              <a:defRPr/>
            </a:pPr>
            <a:endParaRPr kumimoji="0" lang="en-US" b="0" i="0" u="none" strike="noStrike" kern="0" cap="none" spc="0" normalizeH="0" baseline="0" noProof="0" dirty="0">
              <a:ln>
                <a:noFill/>
              </a:ln>
              <a:solidFill>
                <a:sysClr val="windowText" lastClr="000000"/>
              </a:solidFill>
              <a:effectLst/>
              <a:uLnTx/>
              <a:uFillTx/>
              <a:latin typeface="Futura T OT" panose="02000000000000000000" pitchFamily="50" charset="0"/>
            </a:endParaRPr>
          </a:p>
          <a:p>
            <a:pPr lvl="0" algn="ctr" defTabSz="914400">
              <a:defRPr/>
            </a:pPr>
            <a:r>
              <a:rPr lang="en-US" sz="2800" kern="0" noProof="0" dirty="0">
                <a:solidFill>
                  <a:sysClr val="windowText" lastClr="000000"/>
                </a:solidFill>
                <a:latin typeface="Futura T OT" panose="02000000000000000000" pitchFamily="50" charset="0"/>
              </a:rPr>
              <a:t>(Jeremiah 15:15)</a:t>
            </a:r>
            <a:endParaRPr kumimoji="0" lang="en-US" sz="28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p:txBody>
      </p:sp>
      <p:sp>
        <p:nvSpPr>
          <p:cNvPr id="4" name="TextBox 3"/>
          <p:cNvSpPr txBox="1"/>
          <p:nvPr/>
        </p:nvSpPr>
        <p:spPr>
          <a:xfrm>
            <a:off x="1030779" y="1719625"/>
            <a:ext cx="7082443" cy="830997"/>
          </a:xfrm>
          <a:prstGeom prst="rect">
            <a:avLst/>
          </a:prstGeom>
          <a:noFill/>
        </p:spPr>
        <p:txBody>
          <a:bodyPr wrap="square" rtlCol="0">
            <a:spAutoFit/>
          </a:bodyPr>
          <a:lstStyle/>
          <a:p>
            <a:pPr lvl="0" algn="ctr" defTabSz="914400">
              <a:defRPr/>
            </a:pPr>
            <a:r>
              <a:rPr lang="en-US" sz="4800" b="1" kern="0" dirty="0">
                <a:solidFill>
                  <a:sysClr val="windowText" lastClr="000000"/>
                </a:solidFill>
                <a:latin typeface="Futura ICG Book" panose="00000400000000000000" pitchFamily="2" charset="0"/>
              </a:rPr>
              <a:t>Imprecations in the OT</a:t>
            </a:r>
          </a:p>
        </p:txBody>
      </p:sp>
    </p:spTree>
    <p:extLst>
      <p:ext uri="{BB962C8B-B14F-4D97-AF65-F5344CB8AC3E}">
        <p14:creationId xmlns:p14="http://schemas.microsoft.com/office/powerpoint/2010/main" val="208837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2466" y="2805545"/>
            <a:ext cx="7099069" cy="3754874"/>
          </a:xfrm>
          <a:prstGeom prst="rect">
            <a:avLst/>
          </a:prstGeom>
          <a:solidFill>
            <a:schemeClr val="accent6">
              <a:lumMod val="20000"/>
              <a:lumOff val="80000"/>
            </a:schemeClr>
          </a:solidFill>
          <a:ln w="28575">
            <a:solidFill>
              <a:schemeClr val="accent6">
                <a:lumMod val="50000"/>
              </a:schemeClr>
            </a:solidFill>
          </a:ln>
        </p:spPr>
        <p:txBody>
          <a:bodyPr wrap="square" numCol="1">
            <a:spAutoFit/>
          </a:bodyPr>
          <a:lstStyle/>
          <a:p>
            <a:pPr lvl="0" algn="ctr" defTabSz="914400">
              <a:defRPr/>
            </a:pPr>
            <a:r>
              <a:rPr lang="en-US" sz="3200" kern="0" dirty="0">
                <a:solidFill>
                  <a:sysClr val="windowText" lastClr="000000"/>
                </a:solidFill>
                <a:latin typeface="Futura T OT" panose="02000000000000000000" pitchFamily="50" charset="0"/>
              </a:rPr>
              <a:t>“Let them be ashamed who persecute me,</a:t>
            </a:r>
          </a:p>
          <a:p>
            <a:pPr lvl="0" algn="ctr" defTabSz="914400">
              <a:defRPr/>
            </a:pPr>
            <a:r>
              <a:rPr lang="en-US" sz="3200" kern="0" dirty="0">
                <a:solidFill>
                  <a:sysClr val="windowText" lastClr="000000"/>
                </a:solidFill>
                <a:latin typeface="Futura T OT" panose="02000000000000000000" pitchFamily="50" charset="0"/>
              </a:rPr>
              <a:t>But do not let me be put to shame;</a:t>
            </a:r>
          </a:p>
          <a:p>
            <a:pPr lvl="0" algn="ctr" defTabSz="914400">
              <a:defRPr/>
            </a:pPr>
            <a:r>
              <a:rPr lang="en-US" sz="3200" kern="0" dirty="0">
                <a:solidFill>
                  <a:sysClr val="windowText" lastClr="000000"/>
                </a:solidFill>
                <a:latin typeface="Futura T OT" panose="02000000000000000000" pitchFamily="50" charset="0"/>
              </a:rPr>
              <a:t>Let them be dismayed,</a:t>
            </a:r>
          </a:p>
          <a:p>
            <a:pPr lvl="0" algn="ctr" defTabSz="914400">
              <a:defRPr/>
            </a:pPr>
            <a:r>
              <a:rPr lang="en-US" sz="3200" kern="0" dirty="0">
                <a:solidFill>
                  <a:sysClr val="windowText" lastClr="000000"/>
                </a:solidFill>
                <a:latin typeface="Futura T OT" panose="02000000000000000000" pitchFamily="50" charset="0"/>
              </a:rPr>
              <a:t>But do not let me be dismayed.</a:t>
            </a:r>
          </a:p>
          <a:p>
            <a:pPr lvl="0" algn="ctr" defTabSz="914400">
              <a:defRPr/>
            </a:pPr>
            <a:r>
              <a:rPr lang="en-US" sz="3200" kern="0" dirty="0">
                <a:solidFill>
                  <a:sysClr val="windowText" lastClr="000000"/>
                </a:solidFill>
                <a:latin typeface="Futura T OT" panose="02000000000000000000" pitchFamily="50" charset="0"/>
              </a:rPr>
              <a:t>Bring on them the day of doom,</a:t>
            </a:r>
          </a:p>
          <a:p>
            <a:pPr lvl="0" algn="ctr" defTabSz="914400">
              <a:defRPr/>
            </a:pPr>
            <a:r>
              <a:rPr lang="en-US" sz="3200" kern="0" dirty="0">
                <a:solidFill>
                  <a:sysClr val="windowText" lastClr="000000"/>
                </a:solidFill>
                <a:latin typeface="Futura T OT" panose="02000000000000000000" pitchFamily="50" charset="0"/>
              </a:rPr>
              <a:t>And destroy them with double destruction!”</a:t>
            </a:r>
          </a:p>
          <a:p>
            <a:pPr lvl="0" algn="ctr" defTabSz="914400">
              <a:defRPr/>
            </a:pPr>
            <a:endParaRPr kumimoji="0" lang="en-US" b="0" i="0" u="none" strike="noStrike" kern="0" cap="none" spc="0" normalizeH="0" baseline="0" noProof="0" dirty="0">
              <a:ln>
                <a:noFill/>
              </a:ln>
              <a:solidFill>
                <a:sysClr val="windowText" lastClr="000000"/>
              </a:solidFill>
              <a:effectLst/>
              <a:uLnTx/>
              <a:uFillTx/>
              <a:latin typeface="Futura T OT" panose="02000000000000000000" pitchFamily="50" charset="0"/>
            </a:endParaRPr>
          </a:p>
          <a:p>
            <a:pPr lvl="0" algn="ctr" defTabSz="914400">
              <a:defRPr/>
            </a:pPr>
            <a:r>
              <a:rPr lang="en-US" sz="2800" kern="0" noProof="0" dirty="0">
                <a:solidFill>
                  <a:sysClr val="windowText" lastClr="000000"/>
                </a:solidFill>
                <a:latin typeface="Futura T OT" panose="02000000000000000000" pitchFamily="50" charset="0"/>
              </a:rPr>
              <a:t>(Jeremiah 17:18)</a:t>
            </a:r>
            <a:endParaRPr kumimoji="0" lang="en-US" sz="28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p:txBody>
      </p:sp>
      <p:sp>
        <p:nvSpPr>
          <p:cNvPr id="4" name="TextBox 3"/>
          <p:cNvSpPr txBox="1"/>
          <p:nvPr/>
        </p:nvSpPr>
        <p:spPr>
          <a:xfrm>
            <a:off x="1030779" y="1719625"/>
            <a:ext cx="7082443" cy="830997"/>
          </a:xfrm>
          <a:prstGeom prst="rect">
            <a:avLst/>
          </a:prstGeom>
          <a:noFill/>
        </p:spPr>
        <p:txBody>
          <a:bodyPr wrap="square" rtlCol="0">
            <a:spAutoFit/>
          </a:bodyPr>
          <a:lstStyle/>
          <a:p>
            <a:pPr lvl="0" algn="ctr" defTabSz="914400">
              <a:defRPr/>
            </a:pPr>
            <a:r>
              <a:rPr lang="en-US" sz="4800" b="1" kern="0" dirty="0">
                <a:solidFill>
                  <a:sysClr val="windowText" lastClr="000000"/>
                </a:solidFill>
                <a:latin typeface="Futura ICG Book" panose="00000400000000000000" pitchFamily="2" charset="0"/>
              </a:rPr>
              <a:t>Imprecations in the OT</a:t>
            </a:r>
          </a:p>
        </p:txBody>
      </p:sp>
    </p:spTree>
    <p:extLst>
      <p:ext uri="{BB962C8B-B14F-4D97-AF65-F5344CB8AC3E}">
        <p14:creationId xmlns:p14="http://schemas.microsoft.com/office/powerpoint/2010/main" val="119222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4331" y="2550622"/>
            <a:ext cx="7035338" cy="4093428"/>
          </a:xfrm>
          <a:prstGeom prst="rect">
            <a:avLst/>
          </a:prstGeom>
          <a:solidFill>
            <a:schemeClr val="accent6">
              <a:lumMod val="20000"/>
              <a:lumOff val="80000"/>
            </a:schemeClr>
          </a:solidFill>
          <a:ln w="28575">
            <a:solidFill>
              <a:schemeClr val="accent6">
                <a:lumMod val="50000"/>
              </a:schemeClr>
            </a:solidFill>
          </a:ln>
        </p:spPr>
        <p:txBody>
          <a:bodyPr wrap="square" numCol="1">
            <a:spAutoFit/>
          </a:bodyPr>
          <a:lstStyle/>
          <a:p>
            <a:pPr lvl="0" algn="ctr" defTabSz="914400">
              <a:defRPr/>
            </a:pPr>
            <a:r>
              <a:rPr lang="en-US" sz="2800" kern="0" dirty="0">
                <a:solidFill>
                  <a:sysClr val="windowText" lastClr="000000"/>
                </a:solidFill>
                <a:latin typeface="Futura T OT" panose="02000000000000000000" pitchFamily="50" charset="0"/>
              </a:rPr>
              <a:t>“Therefore deliver up their children to the famine,</a:t>
            </a:r>
          </a:p>
          <a:p>
            <a:pPr lvl="0" algn="ctr" defTabSz="914400">
              <a:defRPr/>
            </a:pPr>
            <a:r>
              <a:rPr lang="en-US" sz="2800" kern="0" dirty="0">
                <a:solidFill>
                  <a:sysClr val="windowText" lastClr="000000"/>
                </a:solidFill>
                <a:latin typeface="Futura T OT" panose="02000000000000000000" pitchFamily="50" charset="0"/>
              </a:rPr>
              <a:t>And pour out their blood</a:t>
            </a:r>
          </a:p>
          <a:p>
            <a:pPr lvl="0" algn="ctr" defTabSz="914400">
              <a:defRPr/>
            </a:pPr>
            <a:r>
              <a:rPr lang="en-US" sz="2800" kern="0" dirty="0">
                <a:solidFill>
                  <a:sysClr val="windowText" lastClr="000000"/>
                </a:solidFill>
                <a:latin typeface="Futura T OT" panose="02000000000000000000" pitchFamily="50" charset="0"/>
              </a:rPr>
              <a:t>By the force of the sword;</a:t>
            </a:r>
          </a:p>
          <a:p>
            <a:pPr lvl="0" algn="ctr" defTabSz="914400">
              <a:defRPr/>
            </a:pPr>
            <a:r>
              <a:rPr lang="en-US" sz="2800" kern="0" dirty="0">
                <a:solidFill>
                  <a:sysClr val="windowText" lastClr="000000"/>
                </a:solidFill>
                <a:latin typeface="Futura T OT" panose="02000000000000000000" pitchFamily="50" charset="0"/>
              </a:rPr>
              <a:t>Let their wives become widows</a:t>
            </a:r>
          </a:p>
          <a:p>
            <a:pPr lvl="0" algn="ctr" defTabSz="914400">
              <a:defRPr/>
            </a:pPr>
            <a:r>
              <a:rPr lang="en-US" sz="2800" kern="0" dirty="0">
                <a:solidFill>
                  <a:sysClr val="windowText" lastClr="000000"/>
                </a:solidFill>
                <a:latin typeface="Futura T OT" panose="02000000000000000000" pitchFamily="50" charset="0"/>
              </a:rPr>
              <a:t>And bereaved of their children.</a:t>
            </a:r>
          </a:p>
          <a:p>
            <a:pPr lvl="0" algn="ctr" defTabSz="914400">
              <a:defRPr/>
            </a:pPr>
            <a:r>
              <a:rPr lang="en-US" sz="2800" kern="0" dirty="0">
                <a:solidFill>
                  <a:sysClr val="windowText" lastClr="000000"/>
                </a:solidFill>
                <a:latin typeface="Futura T OT" panose="02000000000000000000" pitchFamily="50" charset="0"/>
              </a:rPr>
              <a:t>Let their men be put to death,</a:t>
            </a:r>
          </a:p>
          <a:p>
            <a:pPr lvl="0" algn="ctr" defTabSz="914400">
              <a:defRPr/>
            </a:pPr>
            <a:r>
              <a:rPr lang="en-US" sz="2800" kern="0" dirty="0">
                <a:solidFill>
                  <a:sysClr val="windowText" lastClr="000000"/>
                </a:solidFill>
                <a:latin typeface="Futura T OT" panose="02000000000000000000" pitchFamily="50" charset="0"/>
              </a:rPr>
              <a:t>Their young men be slain</a:t>
            </a:r>
          </a:p>
          <a:p>
            <a:pPr lvl="0" algn="ctr" defTabSz="914400">
              <a:defRPr/>
            </a:pPr>
            <a:r>
              <a:rPr lang="en-US" sz="2800" kern="0" dirty="0">
                <a:solidFill>
                  <a:sysClr val="windowText" lastClr="000000"/>
                </a:solidFill>
                <a:latin typeface="Futura T OT" panose="02000000000000000000" pitchFamily="50" charset="0"/>
              </a:rPr>
              <a:t>By the sword in battle.”</a:t>
            </a:r>
          </a:p>
          <a:p>
            <a:pPr lvl="0" algn="ctr" defTabSz="914400">
              <a:defRPr/>
            </a:pPr>
            <a:endParaRPr kumimoji="0" lang="en-US" sz="12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a:p>
            <a:pPr lvl="0" algn="ctr" defTabSz="914400">
              <a:defRPr/>
            </a:pPr>
            <a:r>
              <a:rPr lang="en-US" sz="2400" kern="0" dirty="0">
                <a:solidFill>
                  <a:sysClr val="windowText" lastClr="000000"/>
                </a:solidFill>
                <a:latin typeface="Futura T OT" panose="02000000000000000000" pitchFamily="50" charset="0"/>
              </a:rPr>
              <a:t>(Jeremiah 18:21)</a:t>
            </a:r>
            <a:endParaRPr kumimoji="0" lang="en-US" sz="20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p:txBody>
      </p:sp>
      <p:sp>
        <p:nvSpPr>
          <p:cNvPr id="4" name="TextBox 3"/>
          <p:cNvSpPr txBox="1"/>
          <p:nvPr/>
        </p:nvSpPr>
        <p:spPr>
          <a:xfrm>
            <a:off x="1030779" y="1719625"/>
            <a:ext cx="7082443" cy="830997"/>
          </a:xfrm>
          <a:prstGeom prst="rect">
            <a:avLst/>
          </a:prstGeom>
          <a:noFill/>
        </p:spPr>
        <p:txBody>
          <a:bodyPr wrap="square" rtlCol="0">
            <a:spAutoFit/>
          </a:bodyPr>
          <a:lstStyle/>
          <a:p>
            <a:pPr lvl="0" algn="ctr" defTabSz="914400">
              <a:defRPr/>
            </a:pPr>
            <a:r>
              <a:rPr lang="en-US" sz="4800" b="1" kern="0" dirty="0">
                <a:solidFill>
                  <a:sysClr val="windowText" lastClr="000000"/>
                </a:solidFill>
                <a:latin typeface="Futura ICG Book" panose="00000400000000000000" pitchFamily="2" charset="0"/>
              </a:rPr>
              <a:t>Imprecations in the OT</a:t>
            </a:r>
          </a:p>
        </p:txBody>
      </p:sp>
    </p:spTree>
    <p:extLst>
      <p:ext uri="{BB962C8B-B14F-4D97-AF65-F5344CB8AC3E}">
        <p14:creationId xmlns:p14="http://schemas.microsoft.com/office/powerpoint/2010/main" val="41101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3233" y="2722419"/>
            <a:ext cx="6597534" cy="2369880"/>
          </a:xfrm>
          <a:prstGeom prst="rect">
            <a:avLst/>
          </a:prstGeom>
          <a:solidFill>
            <a:schemeClr val="accent6">
              <a:lumMod val="20000"/>
              <a:lumOff val="80000"/>
            </a:schemeClr>
          </a:solidFill>
          <a:ln w="28575">
            <a:solidFill>
              <a:schemeClr val="accent6">
                <a:lumMod val="50000"/>
              </a:schemeClr>
            </a:solidFill>
          </a:ln>
        </p:spPr>
        <p:txBody>
          <a:bodyPr wrap="square" numCol="1">
            <a:spAutoFit/>
          </a:bodyPr>
          <a:lstStyle/>
          <a:p>
            <a:pPr lvl="0" algn="ctr" defTabSz="914400">
              <a:defRPr/>
            </a:pPr>
            <a:r>
              <a:rPr lang="en-US" sz="2800" kern="0" dirty="0">
                <a:solidFill>
                  <a:sysClr val="windowText" lastClr="000000"/>
                </a:solidFill>
                <a:latin typeface="Futura T OT" panose="02000000000000000000" pitchFamily="50" charset="0"/>
              </a:rPr>
              <a:t>“Let a cry be heard from their houses,</a:t>
            </a:r>
          </a:p>
          <a:p>
            <a:pPr lvl="0" algn="ctr" defTabSz="914400">
              <a:defRPr/>
            </a:pPr>
            <a:r>
              <a:rPr lang="en-US" sz="2800" kern="0" dirty="0">
                <a:solidFill>
                  <a:sysClr val="windowText" lastClr="000000"/>
                </a:solidFill>
                <a:latin typeface="Futura T OT" panose="02000000000000000000" pitchFamily="50" charset="0"/>
              </a:rPr>
              <a:t>When You bring a troop suddenly upon them;</a:t>
            </a:r>
          </a:p>
          <a:p>
            <a:pPr lvl="0" algn="ctr" defTabSz="914400">
              <a:defRPr/>
            </a:pPr>
            <a:r>
              <a:rPr lang="en-US" sz="2800" kern="0" dirty="0">
                <a:solidFill>
                  <a:sysClr val="windowText" lastClr="000000"/>
                </a:solidFill>
                <a:latin typeface="Futura T OT" panose="02000000000000000000" pitchFamily="50" charset="0"/>
              </a:rPr>
              <a:t>For they have dug a pit to take me,</a:t>
            </a:r>
          </a:p>
          <a:p>
            <a:pPr lvl="0" algn="ctr" defTabSz="914400">
              <a:defRPr/>
            </a:pPr>
            <a:r>
              <a:rPr lang="en-US" sz="2800" kern="0" dirty="0">
                <a:solidFill>
                  <a:sysClr val="windowText" lastClr="000000"/>
                </a:solidFill>
                <a:latin typeface="Futura T OT" panose="02000000000000000000" pitchFamily="50" charset="0"/>
              </a:rPr>
              <a:t>And hidden snares for my feet.”</a:t>
            </a:r>
          </a:p>
          <a:p>
            <a:pPr lvl="0" algn="ctr" defTabSz="914400">
              <a:defRPr/>
            </a:pPr>
            <a:endParaRPr kumimoji="0" lang="en-US" sz="1200" b="0" i="0" u="none" strike="noStrike" kern="0" cap="none" spc="0" normalizeH="0" baseline="0" noProof="0" dirty="0">
              <a:ln>
                <a:noFill/>
              </a:ln>
              <a:solidFill>
                <a:srgbClr val="FF0000"/>
              </a:solidFill>
              <a:effectLst/>
              <a:uLnTx/>
              <a:uFillTx/>
              <a:latin typeface="Futura T OT" panose="02000000000000000000" pitchFamily="50" charset="0"/>
            </a:endParaRPr>
          </a:p>
          <a:p>
            <a:pPr lvl="0" algn="ctr" defTabSz="914400">
              <a:defRPr/>
            </a:pPr>
            <a:r>
              <a:rPr lang="en-US" sz="2400" kern="0" noProof="0" dirty="0">
                <a:solidFill>
                  <a:sysClr val="windowText" lastClr="000000"/>
                </a:solidFill>
                <a:latin typeface="Futura T OT" panose="02000000000000000000" pitchFamily="50" charset="0"/>
              </a:rPr>
              <a:t>(Jeremiah 18:22)</a:t>
            </a:r>
            <a:endParaRPr kumimoji="0" lang="en-US" sz="24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p:txBody>
      </p:sp>
      <p:sp>
        <p:nvSpPr>
          <p:cNvPr id="4" name="TextBox 3"/>
          <p:cNvSpPr txBox="1"/>
          <p:nvPr/>
        </p:nvSpPr>
        <p:spPr>
          <a:xfrm>
            <a:off x="1030779" y="1719625"/>
            <a:ext cx="7082443" cy="830997"/>
          </a:xfrm>
          <a:prstGeom prst="rect">
            <a:avLst/>
          </a:prstGeom>
          <a:noFill/>
        </p:spPr>
        <p:txBody>
          <a:bodyPr wrap="square" rtlCol="0">
            <a:spAutoFit/>
          </a:bodyPr>
          <a:lstStyle/>
          <a:p>
            <a:pPr lvl="0" algn="ctr" defTabSz="914400">
              <a:defRPr/>
            </a:pPr>
            <a:r>
              <a:rPr lang="en-US" sz="4800" b="1" kern="0" dirty="0">
                <a:solidFill>
                  <a:sysClr val="windowText" lastClr="000000"/>
                </a:solidFill>
                <a:latin typeface="Futura ICG Book" panose="00000400000000000000" pitchFamily="2" charset="0"/>
              </a:rPr>
              <a:t>Imprecations in the OT</a:t>
            </a:r>
          </a:p>
        </p:txBody>
      </p:sp>
    </p:spTree>
    <p:extLst>
      <p:ext uri="{BB962C8B-B14F-4D97-AF65-F5344CB8AC3E}">
        <p14:creationId xmlns:p14="http://schemas.microsoft.com/office/powerpoint/2010/main" val="206414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5900" y="2722419"/>
            <a:ext cx="6172200" cy="3877985"/>
          </a:xfrm>
          <a:prstGeom prst="rect">
            <a:avLst/>
          </a:prstGeom>
          <a:solidFill>
            <a:schemeClr val="accent6">
              <a:lumMod val="20000"/>
              <a:lumOff val="80000"/>
            </a:schemeClr>
          </a:solidFill>
          <a:ln w="28575">
            <a:solidFill>
              <a:schemeClr val="accent6">
                <a:lumMod val="50000"/>
              </a:schemeClr>
            </a:solidFill>
          </a:ln>
        </p:spPr>
        <p:txBody>
          <a:bodyPr wrap="square" numCol="1">
            <a:spAutoFit/>
          </a:bodyPr>
          <a:lstStyle/>
          <a:p>
            <a:pPr lvl="0" algn="ctr" defTabSz="914400">
              <a:defRPr/>
            </a:pPr>
            <a:r>
              <a:rPr lang="en-US" sz="3000" kern="0" dirty="0">
                <a:solidFill>
                  <a:sysClr val="windowText" lastClr="000000"/>
                </a:solidFill>
                <a:latin typeface="Futura T OT" panose="02000000000000000000" pitchFamily="50" charset="0"/>
              </a:rPr>
              <a:t>“Yet, Lord, You know all their counsel</a:t>
            </a:r>
          </a:p>
          <a:p>
            <a:pPr lvl="0" algn="ctr" defTabSz="914400">
              <a:defRPr/>
            </a:pPr>
            <a:r>
              <a:rPr lang="en-US" sz="3000" kern="0" dirty="0">
                <a:solidFill>
                  <a:sysClr val="windowText" lastClr="000000"/>
                </a:solidFill>
                <a:latin typeface="Futura T OT" panose="02000000000000000000" pitchFamily="50" charset="0"/>
              </a:rPr>
              <a:t>Which is against me, to slay me.</a:t>
            </a:r>
          </a:p>
          <a:p>
            <a:pPr lvl="0" algn="ctr" defTabSz="914400">
              <a:defRPr/>
            </a:pPr>
            <a:r>
              <a:rPr lang="en-US" sz="3000" kern="0" dirty="0">
                <a:solidFill>
                  <a:sysClr val="windowText" lastClr="000000"/>
                </a:solidFill>
                <a:latin typeface="Futura T OT" panose="02000000000000000000" pitchFamily="50" charset="0"/>
              </a:rPr>
              <a:t>Provide no atonement for their iniquity,</a:t>
            </a:r>
          </a:p>
          <a:p>
            <a:pPr lvl="0" algn="ctr" defTabSz="914400">
              <a:defRPr/>
            </a:pPr>
            <a:r>
              <a:rPr lang="en-US" sz="3000" kern="0" dirty="0">
                <a:solidFill>
                  <a:sysClr val="windowText" lastClr="000000"/>
                </a:solidFill>
                <a:latin typeface="Futura T OT" panose="02000000000000000000" pitchFamily="50" charset="0"/>
              </a:rPr>
              <a:t>Nor blot out their sin from Your sight;</a:t>
            </a:r>
          </a:p>
          <a:p>
            <a:pPr lvl="0" algn="ctr" defTabSz="914400">
              <a:defRPr/>
            </a:pPr>
            <a:r>
              <a:rPr lang="en-US" sz="3000" kern="0" dirty="0">
                <a:solidFill>
                  <a:sysClr val="windowText" lastClr="000000"/>
                </a:solidFill>
                <a:latin typeface="Futura T OT" panose="02000000000000000000" pitchFamily="50" charset="0"/>
              </a:rPr>
              <a:t>But let them be overthrown before You.</a:t>
            </a:r>
          </a:p>
          <a:p>
            <a:pPr lvl="0" algn="ctr" defTabSz="914400">
              <a:defRPr/>
            </a:pPr>
            <a:r>
              <a:rPr lang="en-US" sz="3000" kern="0" dirty="0">
                <a:solidFill>
                  <a:sysClr val="windowText" lastClr="000000"/>
                </a:solidFill>
                <a:latin typeface="Futura T OT" panose="02000000000000000000" pitchFamily="50" charset="0"/>
              </a:rPr>
              <a:t>Deal thus with them</a:t>
            </a:r>
          </a:p>
          <a:p>
            <a:pPr lvl="0" algn="ctr" defTabSz="914400">
              <a:defRPr/>
            </a:pPr>
            <a:r>
              <a:rPr lang="en-US" sz="3000" kern="0" dirty="0">
                <a:solidFill>
                  <a:sysClr val="windowText" lastClr="000000"/>
                </a:solidFill>
                <a:latin typeface="Futura T OT" panose="02000000000000000000" pitchFamily="50" charset="0"/>
              </a:rPr>
              <a:t>In the time of Your anger.”</a:t>
            </a:r>
          </a:p>
          <a:p>
            <a:pPr lvl="0" algn="ctr" defTabSz="914400">
              <a:defRPr/>
            </a:pPr>
            <a:endParaRPr kumimoji="0" lang="en-US" sz="1200" b="0" i="0" u="none" strike="noStrike" kern="0" cap="none" spc="0" normalizeH="0" baseline="0" noProof="0" dirty="0">
              <a:ln>
                <a:noFill/>
              </a:ln>
              <a:solidFill>
                <a:srgbClr val="FF0000"/>
              </a:solidFill>
              <a:effectLst/>
              <a:uLnTx/>
              <a:uFillTx/>
              <a:latin typeface="Futura T OT" panose="02000000000000000000" pitchFamily="50" charset="0"/>
            </a:endParaRPr>
          </a:p>
          <a:p>
            <a:pPr lvl="0" algn="ctr" defTabSz="914400">
              <a:defRPr/>
            </a:pPr>
            <a:r>
              <a:rPr lang="en-US" sz="2400" kern="0" noProof="0" dirty="0">
                <a:solidFill>
                  <a:sysClr val="windowText" lastClr="000000"/>
                </a:solidFill>
                <a:latin typeface="Futura T OT" panose="02000000000000000000" pitchFamily="50" charset="0"/>
              </a:rPr>
              <a:t>(Jeremiah 18:23)</a:t>
            </a:r>
            <a:endParaRPr kumimoji="0" lang="en-US" sz="2400" b="0" i="0" u="none" strike="noStrike" kern="0" cap="none" spc="0" normalizeH="0" baseline="0" noProof="0" dirty="0">
              <a:ln>
                <a:noFill/>
              </a:ln>
              <a:solidFill>
                <a:sysClr val="windowText" lastClr="000000"/>
              </a:solidFill>
              <a:effectLst/>
              <a:uLnTx/>
              <a:uFillTx/>
              <a:latin typeface="Futura T OT" panose="02000000000000000000" pitchFamily="50" charset="0"/>
            </a:endParaRPr>
          </a:p>
        </p:txBody>
      </p:sp>
      <p:sp>
        <p:nvSpPr>
          <p:cNvPr id="4" name="TextBox 3"/>
          <p:cNvSpPr txBox="1"/>
          <p:nvPr/>
        </p:nvSpPr>
        <p:spPr>
          <a:xfrm>
            <a:off x="1030779" y="1719625"/>
            <a:ext cx="7082443" cy="830997"/>
          </a:xfrm>
          <a:prstGeom prst="rect">
            <a:avLst/>
          </a:prstGeom>
          <a:noFill/>
        </p:spPr>
        <p:txBody>
          <a:bodyPr wrap="square" rtlCol="0">
            <a:spAutoFit/>
          </a:bodyPr>
          <a:lstStyle/>
          <a:p>
            <a:pPr lvl="0" algn="ctr" defTabSz="914400">
              <a:defRPr/>
            </a:pPr>
            <a:r>
              <a:rPr lang="en-US" sz="4800" b="1" kern="0" dirty="0">
                <a:solidFill>
                  <a:sysClr val="windowText" lastClr="000000"/>
                </a:solidFill>
                <a:latin typeface="Futura ICG Book" panose="00000400000000000000" pitchFamily="2" charset="0"/>
              </a:rPr>
              <a:t>Imprecations in the OT</a:t>
            </a:r>
          </a:p>
        </p:txBody>
      </p:sp>
    </p:spTree>
    <p:extLst>
      <p:ext uri="{BB962C8B-B14F-4D97-AF65-F5344CB8AC3E}">
        <p14:creationId xmlns:p14="http://schemas.microsoft.com/office/powerpoint/2010/main" val="165313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1000</TotalTime>
  <Words>709</Words>
  <Application>Microsoft Office PowerPoint</Application>
  <PresentationFormat>On-screen Show (4:3)</PresentationFormat>
  <Paragraphs>101</Paragraphs>
  <Slides>16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Calibri Light</vt:lpstr>
      <vt:lpstr>Futura ICG Book</vt:lpstr>
      <vt:lpstr>Futura SC T OT Book</vt:lpstr>
      <vt:lpstr>Futura T OT</vt:lpstr>
      <vt:lpstr>Harrington</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Reid</dc:creator>
  <cp:lastModifiedBy>Marshall Reid</cp:lastModifiedBy>
  <cp:revision>158</cp:revision>
  <dcterms:created xsi:type="dcterms:W3CDTF">2016-10-12T16:57:19Z</dcterms:created>
  <dcterms:modified xsi:type="dcterms:W3CDTF">2016-12-01T19:49:21Z</dcterms:modified>
</cp:coreProperties>
</file>