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70" r:id="rId5"/>
    <p:sldId id="271" r:id="rId6"/>
    <p:sldId id="272" r:id="rId7"/>
    <p:sldId id="273" r:id="rId8"/>
    <p:sldId id="274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BE52"/>
    <a:srgbClr val="E4C792"/>
    <a:srgbClr val="DAB788"/>
    <a:srgbClr val="C7AF77"/>
    <a:srgbClr val="EBA50F"/>
    <a:srgbClr val="BBA261"/>
    <a:srgbClr val="D9C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5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6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79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28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55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33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56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01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85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15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67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2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4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42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93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90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75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47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79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83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42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818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2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6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771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54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37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3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2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4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1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3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4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0DC1E-04DF-4B42-A589-3BAC44DCEABC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7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0F6D-69C6-4234-802F-F58E835842C6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5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791E-7036-48D1-B27D-19E207A5F900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5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1484" y="1928553"/>
            <a:ext cx="2721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all" dirty="0">
                <a:latin typeface="Trajan Pro" panose="02020502050506020301" pitchFamily="18" charset="0"/>
              </a:rPr>
              <a:t>God’s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6489" y="2568633"/>
            <a:ext cx="561801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cap="all" dirty="0">
                <a:latin typeface="Trajan Pro" panose="02020502050506020301" pitchFamily="18" charset="0"/>
              </a:rPr>
              <a:t>glory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8847" y="4207750"/>
            <a:ext cx="1133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rajan Pro" panose="02020502050506020301" pitchFamily="18" charset="0"/>
              </a:rPr>
              <a:t>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597" y="4730970"/>
            <a:ext cx="8057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rajan Pro" panose="02020502050506020301" pitchFamily="18" charset="0"/>
              </a:rPr>
              <a:t>salvation through judgment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8524" y="5415980"/>
            <a:ext cx="43669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GaramondBoldItalic" panose="00000400000000000000" pitchFamily="2" charset="0"/>
              </a:rPr>
              <a:t>A Biblical Theology</a:t>
            </a:r>
          </a:p>
        </p:txBody>
      </p:sp>
    </p:spTree>
    <p:extLst>
      <p:ext uri="{BB962C8B-B14F-4D97-AF65-F5344CB8AC3E}">
        <p14:creationId xmlns:p14="http://schemas.microsoft.com/office/powerpoint/2010/main" val="349400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845" y="6393941"/>
            <a:ext cx="101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God’s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9404" y="6256579"/>
            <a:ext cx="1807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glory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6235" y="6380745"/>
            <a:ext cx="47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in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1123" y="6380745"/>
            <a:ext cx="411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salvation through judgment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859" y="121835"/>
            <a:ext cx="885028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The Glory Of The Lord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Exodus 32-34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3528" y="1920197"/>
            <a:ext cx="7596944" cy="3847207"/>
          </a:xfrm>
          <a:prstGeom prst="rect">
            <a:avLst/>
          </a:prstGeom>
          <a:solidFill>
            <a:srgbClr val="E4BE52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Bold" panose="00000400000000000000" pitchFamily="2" charset="0"/>
                <a:ea typeface="+mn-ea"/>
                <a:cs typeface="+mn-cs"/>
              </a:rPr>
              <a:t>Exodus 32:1-6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Corrupting the glory of the Lord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Bold" panose="00000400000000000000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Bold" panose="00000400000000000000" pitchFamily="2" charset="0"/>
                <a:ea typeface="+mn-ea"/>
                <a:cs typeface="+mn-cs"/>
              </a:rPr>
              <a:t>Exodus 32:7-14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Defending God’s glory and mercy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Bold" panose="00000400000000000000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Bold" panose="00000400000000000000" pitchFamily="2" charset="0"/>
                <a:ea typeface="+mn-ea"/>
                <a:cs typeface="+mn-cs"/>
              </a:rPr>
              <a:t>Exodus 32:15-29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Who is on the Lord’s side?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Bold" panose="00000400000000000000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Bold" panose="00000400000000000000" pitchFamily="2" charset="0"/>
                <a:ea typeface="+mn-ea"/>
                <a:cs typeface="+mn-cs"/>
              </a:rPr>
              <a:t>Exodus 32:30-34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Making atonement for their sins</a:t>
            </a:r>
          </a:p>
        </p:txBody>
      </p:sp>
    </p:spTree>
    <p:extLst>
      <p:ext uri="{BB962C8B-B14F-4D97-AF65-F5344CB8AC3E}">
        <p14:creationId xmlns:p14="http://schemas.microsoft.com/office/powerpoint/2010/main" val="320058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845" y="6393941"/>
            <a:ext cx="101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God’s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9404" y="6256579"/>
            <a:ext cx="1807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glory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6235" y="6380745"/>
            <a:ext cx="47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in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1123" y="6380745"/>
            <a:ext cx="411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salvation through judgment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859" y="121835"/>
            <a:ext cx="885028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The Glory Of The Lord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Exodus 32-34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3528" y="1920197"/>
            <a:ext cx="7596944" cy="2862322"/>
          </a:xfrm>
          <a:prstGeom prst="rect">
            <a:avLst/>
          </a:prstGeom>
          <a:solidFill>
            <a:srgbClr val="E4BE52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Bold" panose="00000400000000000000" pitchFamily="2" charset="0"/>
                <a:ea typeface="+mn-ea"/>
                <a:cs typeface="+mn-cs"/>
              </a:rPr>
              <a:t>Exodus 33:1-6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The glory of the Lord will not go up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Bold" panose="00000400000000000000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Bold" panose="00000400000000000000" pitchFamily="2" charset="0"/>
                <a:ea typeface="+mn-ea"/>
                <a:cs typeface="+mn-cs"/>
              </a:rPr>
              <a:t>Exodus 33:7-17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Moses’ intercession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Bold" panose="00000400000000000000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Bold" panose="00000400000000000000" pitchFamily="2" charset="0"/>
                <a:ea typeface="+mn-ea"/>
                <a:cs typeface="+mn-cs"/>
              </a:rPr>
              <a:t>Exodus 33:18-23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God’s promise to show his glory</a:t>
            </a:r>
          </a:p>
        </p:txBody>
      </p:sp>
    </p:spTree>
    <p:extLst>
      <p:ext uri="{BB962C8B-B14F-4D97-AF65-F5344CB8AC3E}">
        <p14:creationId xmlns:p14="http://schemas.microsoft.com/office/powerpoint/2010/main" val="106683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845" y="6393941"/>
            <a:ext cx="101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God’s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9404" y="6256579"/>
            <a:ext cx="1807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glory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6235" y="6380745"/>
            <a:ext cx="47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in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1123" y="6380745"/>
            <a:ext cx="411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salvation through judgment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859" y="121835"/>
            <a:ext cx="885028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The Glory Of The Lord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Exodus 32-34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3528" y="1920197"/>
            <a:ext cx="7596944" cy="3847207"/>
          </a:xfrm>
          <a:prstGeom prst="rect">
            <a:avLst/>
          </a:prstGeom>
          <a:solidFill>
            <a:srgbClr val="E4BE52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Bold" panose="00000400000000000000" pitchFamily="2" charset="0"/>
                <a:ea typeface="+mn-ea"/>
                <a:cs typeface="+mn-cs"/>
              </a:rPr>
              <a:t>Exodus 34:1-7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The Lord proclaims his glory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Bold" panose="00000400000000000000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Bold" panose="00000400000000000000" pitchFamily="2" charset="0"/>
                <a:ea typeface="+mn-ea"/>
                <a:cs typeface="+mn-cs"/>
              </a:rPr>
              <a:t>Exodus 34:8-10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God’s promise to display his glory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Bold" panose="00000400000000000000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Bold" panose="00000400000000000000" pitchFamily="2" charset="0"/>
                <a:ea typeface="+mn-ea"/>
                <a:cs typeface="+mn-cs"/>
              </a:rPr>
              <a:t>Exodus 34:11-28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The people must reflect God’s glory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Bold" panose="00000400000000000000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Bold" panose="00000400000000000000" pitchFamily="2" charset="0"/>
                <a:ea typeface="+mn-ea"/>
                <a:cs typeface="+mn-cs"/>
              </a:rPr>
              <a:t>Exodus 34:29-35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Moses beholds and reflects the glory of the Lord</a:t>
            </a:r>
          </a:p>
        </p:txBody>
      </p:sp>
    </p:spTree>
    <p:extLst>
      <p:ext uri="{BB962C8B-B14F-4D97-AF65-F5344CB8AC3E}">
        <p14:creationId xmlns:p14="http://schemas.microsoft.com/office/powerpoint/2010/main" val="344870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845" y="6393941"/>
            <a:ext cx="101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God’s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9404" y="6256579"/>
            <a:ext cx="1807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glory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6235" y="6380745"/>
            <a:ext cx="47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in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1123" y="6380745"/>
            <a:ext cx="411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salvation through judgment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859" y="121835"/>
            <a:ext cx="885028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The Tabernacle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Exodus 35-40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3528" y="1920197"/>
            <a:ext cx="7596944" cy="2246769"/>
          </a:xfrm>
          <a:prstGeom prst="rect">
            <a:avLst/>
          </a:prstGeom>
          <a:solidFill>
            <a:srgbClr val="E4BE52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Bold" panose="00000400000000000000" pitchFamily="2" charset="0"/>
                <a:ea typeface="+mn-ea"/>
                <a:cs typeface="+mn-cs"/>
              </a:rPr>
              <a:t>Israel’s scrupulous obedience</a:t>
            </a:r>
          </a:p>
          <a:p>
            <a:pPr lvl="0" algn="ctr">
              <a:defRPr/>
            </a:pPr>
            <a:r>
              <a:rPr lang="en-US" sz="2400" dirty="0">
                <a:solidFill>
                  <a:prstClr val="black"/>
                </a:solidFill>
                <a:latin typeface="GaramondItalic" panose="00000400000000000000" pitchFamily="2" charset="0"/>
              </a:rPr>
              <a:t>Exodus </a:t>
            </a:r>
            <a:r>
              <a:rPr lang="en-US" sz="2400" dirty="0">
                <a:solidFill>
                  <a:prstClr val="black"/>
                </a:solidFill>
                <a:latin typeface="GaramondItalic" panose="00000400000000000000" pitchFamily="2" charset="0"/>
              </a:rPr>
              <a:t>39:1, 5, 7, 21, 26, 29, 31, 32, 42, 43 </a:t>
            </a:r>
          </a:p>
          <a:p>
            <a:pPr lvl="0" algn="ctr">
              <a:defRPr/>
            </a:pPr>
            <a:r>
              <a:rPr lang="en-US" sz="2400" dirty="0">
                <a:solidFill>
                  <a:prstClr val="black"/>
                </a:solidFill>
                <a:latin typeface="GaramondItalic" panose="00000400000000000000" pitchFamily="2" charset="0"/>
              </a:rPr>
              <a:t>Exodus 40:16, 19, 21, 23, 25, 27, 29, 32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Italic" panose="00000400000000000000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Bold" panose="00000400000000000000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Bold" panose="00000400000000000000" pitchFamily="2" charset="0"/>
                <a:ea typeface="+mn-ea"/>
                <a:cs typeface="+mn-cs"/>
              </a:rPr>
              <a:t>God takes up residence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Exodus 40:34-38</a:t>
            </a:r>
          </a:p>
        </p:txBody>
      </p:sp>
    </p:spTree>
    <p:extLst>
      <p:ext uri="{BB962C8B-B14F-4D97-AF65-F5344CB8AC3E}">
        <p14:creationId xmlns:p14="http://schemas.microsoft.com/office/powerpoint/2010/main" val="337357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845" y="6393941"/>
            <a:ext cx="101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God’s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9404" y="6256579"/>
            <a:ext cx="1807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glory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6235" y="6380745"/>
            <a:ext cx="47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in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1123" y="6380745"/>
            <a:ext cx="411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salvation through judgment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859" y="121835"/>
            <a:ext cx="885028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The Tabernacle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Partial Fulfillment In The New Covenant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3528" y="1920197"/>
            <a:ext cx="7596944" cy="3785652"/>
          </a:xfrm>
          <a:prstGeom prst="rect">
            <a:avLst/>
          </a:prstGeom>
          <a:solidFill>
            <a:srgbClr val="E4BE52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Bold" panose="00000400000000000000" pitchFamily="2" charset="0"/>
                <a:ea typeface="+mn-ea"/>
                <a:cs typeface="+mn-cs"/>
              </a:rPr>
              <a:t>Altar of burnt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Bold" panose="00000400000000000000" pitchFamily="2" charset="0"/>
                <a:ea typeface="+mn-ea"/>
                <a:cs typeface="+mn-cs"/>
              </a:rPr>
              <a:t> offering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Bold" panose="00000400000000000000" pitchFamily="2" charset="0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2400" dirty="0">
                <a:solidFill>
                  <a:prstClr val="black"/>
                </a:solidFill>
                <a:latin typeface="GaramondItalic" panose="00000400000000000000" pitchFamily="2" charset="0"/>
              </a:rPr>
              <a:t>1 Pet. 2:9; Rom. 12:1-2; Heb. 13:15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Bold" panose="00000400000000000000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Bold" panose="00000400000000000000" pitchFamily="2" charset="0"/>
                <a:ea typeface="+mn-ea"/>
                <a:cs typeface="+mn-cs"/>
              </a:rPr>
              <a:t>Laver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Heb. 10:22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Bold" panose="00000400000000000000" pitchFamily="2" charset="0"/>
            </a:endParaRPr>
          </a:p>
          <a:p>
            <a:pPr lvl="0" algn="ctr">
              <a:defRPr/>
            </a:pPr>
            <a:r>
              <a:rPr lang="en-US" sz="2800" dirty="0">
                <a:solidFill>
                  <a:prstClr val="black"/>
                </a:solidFill>
                <a:latin typeface="GaramondBold" panose="00000400000000000000" pitchFamily="2" charset="0"/>
              </a:rPr>
              <a:t>Table of Showbread</a:t>
            </a:r>
          </a:p>
          <a:p>
            <a:pPr lvl="0" algn="ctr">
              <a:defRPr/>
            </a:pPr>
            <a:r>
              <a:rPr lang="en-US" sz="2400" dirty="0">
                <a:solidFill>
                  <a:prstClr val="black"/>
                </a:solidFill>
                <a:latin typeface="GaramondItalic" panose="00000400000000000000" pitchFamily="2" charset="0"/>
              </a:rPr>
              <a:t>John 6:22-58</a:t>
            </a:r>
          </a:p>
          <a:p>
            <a:pPr lvl="0" algn="ctr">
              <a:defRPr/>
            </a:pPr>
            <a:endParaRPr lang="en-US" sz="1200" dirty="0">
              <a:solidFill>
                <a:prstClr val="black"/>
              </a:solidFill>
              <a:latin typeface="GaramondBold" panose="00000400000000000000" pitchFamily="2" charset="0"/>
            </a:endParaRPr>
          </a:p>
          <a:p>
            <a:pPr lvl="0" algn="ctr">
              <a:defRPr/>
            </a:pPr>
            <a:r>
              <a:rPr lang="en-US" sz="2400" dirty="0">
                <a:solidFill>
                  <a:prstClr val="black"/>
                </a:solidFill>
                <a:latin typeface="GaramondBold" panose="00000400000000000000" pitchFamily="2" charset="0"/>
              </a:rPr>
              <a:t>Lampstand</a:t>
            </a:r>
          </a:p>
          <a:p>
            <a:pPr lvl="0" algn="ctr">
              <a:defRPr/>
            </a:pPr>
            <a:r>
              <a:rPr lang="en-US" sz="2400" dirty="0">
                <a:solidFill>
                  <a:prstClr val="black"/>
                </a:solidFill>
                <a:latin typeface="GaramondItalic" panose="00000400000000000000" pitchFamily="2" charset="0"/>
              </a:rPr>
              <a:t>John 8:12; Matt. 5:14-16; Phil. 2:14-15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Italic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60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845" y="6393941"/>
            <a:ext cx="101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God’s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9404" y="6256579"/>
            <a:ext cx="1807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glory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6235" y="6380745"/>
            <a:ext cx="47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in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1123" y="6380745"/>
            <a:ext cx="411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salvation through judgment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859" y="121835"/>
            <a:ext cx="885028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The Tabernacle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Partial Fulfillment In The New Covenant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3528" y="1920197"/>
            <a:ext cx="7596944" cy="2862322"/>
          </a:xfrm>
          <a:prstGeom prst="rect">
            <a:avLst/>
          </a:prstGeom>
          <a:solidFill>
            <a:srgbClr val="E4BE52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Bold" panose="00000400000000000000" pitchFamily="2" charset="0"/>
                <a:ea typeface="+mn-ea"/>
                <a:cs typeface="+mn-cs"/>
              </a:rPr>
              <a:t>Altar of incense</a:t>
            </a:r>
          </a:p>
          <a:p>
            <a:pPr lvl="0" algn="ctr">
              <a:defRPr/>
            </a:pPr>
            <a:r>
              <a:rPr lang="en-US" sz="2400" dirty="0">
                <a:solidFill>
                  <a:prstClr val="black"/>
                </a:solidFill>
                <a:latin typeface="GaramondItalic" panose="00000400000000000000" pitchFamily="2" charset="0"/>
              </a:rPr>
              <a:t>Rev. 5:8; 8:4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Bold" panose="00000400000000000000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Bold" panose="00000400000000000000" pitchFamily="2" charset="0"/>
                <a:ea typeface="+mn-ea"/>
                <a:cs typeface="+mn-cs"/>
              </a:rPr>
              <a:t>Most Holy Place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Heb. 10:19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Bold" panose="00000400000000000000" pitchFamily="2" charset="0"/>
            </a:endParaRPr>
          </a:p>
          <a:p>
            <a:pPr lvl="0" algn="ctr">
              <a:defRPr/>
            </a:pPr>
            <a:r>
              <a:rPr lang="en-US" sz="2800" dirty="0">
                <a:solidFill>
                  <a:prstClr val="black"/>
                </a:solidFill>
                <a:latin typeface="GaramondBold" panose="00000400000000000000" pitchFamily="2" charset="0"/>
              </a:rPr>
              <a:t>Mercy Seat</a:t>
            </a:r>
          </a:p>
          <a:p>
            <a:pPr lvl="0" algn="ctr">
              <a:defRPr/>
            </a:pPr>
            <a:r>
              <a:rPr lang="sv-SE" sz="2400" dirty="0">
                <a:solidFill>
                  <a:prstClr val="black"/>
                </a:solidFill>
                <a:latin typeface="GaramondItalic" panose="00000400000000000000" pitchFamily="2" charset="0"/>
              </a:rPr>
              <a:t>Lev. 16; Heb. 2:17; Rom. 3:25; 1 John 2:2; 4:10</a:t>
            </a:r>
            <a:endParaRPr lang="en-US" sz="1200" dirty="0">
              <a:solidFill>
                <a:prstClr val="black"/>
              </a:solidFill>
              <a:latin typeface="GaramondBol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20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2887</TotalTime>
  <Words>289</Words>
  <Application>Microsoft Office PowerPoint</Application>
  <PresentationFormat>On-screen Show (4:3)</PresentationFormat>
  <Paragraphs>96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GaramondBold</vt:lpstr>
      <vt:lpstr>GaramondBoldItalic</vt:lpstr>
      <vt:lpstr>GaramondItalic</vt:lpstr>
      <vt:lpstr>Trajan Pro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107</cp:revision>
  <dcterms:created xsi:type="dcterms:W3CDTF">2017-01-04T23:02:13Z</dcterms:created>
  <dcterms:modified xsi:type="dcterms:W3CDTF">2017-03-15T22:59:09Z</dcterms:modified>
</cp:coreProperties>
</file>