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2423"/>
    <a:srgbClr val="472113"/>
    <a:srgbClr val="993300"/>
    <a:srgbClr val="D2B898"/>
    <a:srgbClr val="FFFFCC"/>
    <a:srgbClr val="F6DA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9" autoAdjust="0"/>
    <p:restoredTop sz="94660"/>
  </p:normalViewPr>
  <p:slideViewPr>
    <p:cSldViewPr snapToGrid="0">
      <p:cViewPr varScale="1">
        <p:scale>
          <a:sx n="69" d="100"/>
          <a:sy n="69" d="100"/>
        </p:scale>
        <p:origin x="63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shall Reid" userId="d17931b4e14e5cc9" providerId="LiveId" clId="{1B5065C8-7DCF-4361-BBE9-81E8BE891718}"/>
    <pc:docChg chg="addSld delSld modSld">
      <pc:chgData name="Marshall Reid" userId="d17931b4e14e5cc9" providerId="LiveId" clId="{1B5065C8-7DCF-4361-BBE9-81E8BE891718}" dt="2017-11-02T21:44:31.378" v="5"/>
      <pc:docMkLst>
        <pc:docMk/>
      </pc:docMkLst>
      <pc:sldChg chg="add del modTransition modAnim">
        <pc:chgData name="Marshall Reid" userId="d17931b4e14e5cc9" providerId="LiveId" clId="{1B5065C8-7DCF-4361-BBE9-81E8BE891718}" dt="2017-11-02T21:44:31.378" v="5"/>
        <pc:sldMkLst>
          <pc:docMk/>
          <pc:sldMk cId="3925663381" sldId="25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C76EAC-9E3A-4731-97DC-1C8FD8E6183C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0A7447-338C-4CAD-8819-99C484503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87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C76EAC-9E3A-4731-97DC-1C8FD8E6183C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0A7447-338C-4CAD-8819-99C484503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88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C76EAC-9E3A-4731-97DC-1C8FD8E6183C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0A7447-338C-4CAD-8819-99C484503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261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C76EAC-9E3A-4731-97DC-1C8FD8E6183C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0A7447-338C-4CAD-8819-99C484503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21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C76EAC-9E3A-4731-97DC-1C8FD8E6183C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0A7447-338C-4CAD-8819-99C484503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28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C76EAC-9E3A-4731-97DC-1C8FD8E6183C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0A7447-338C-4CAD-8819-99C484503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309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C76EAC-9E3A-4731-97DC-1C8FD8E6183C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0A7447-338C-4CAD-8819-99C484503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01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C76EAC-9E3A-4731-97DC-1C8FD8E6183C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0A7447-338C-4CAD-8819-99C484503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46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C76EAC-9E3A-4731-97DC-1C8FD8E6183C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0A7447-338C-4CAD-8819-99C484503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28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C76EAC-9E3A-4731-97DC-1C8FD8E6183C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0A7447-338C-4CAD-8819-99C484503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80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C76EAC-9E3A-4731-97DC-1C8FD8E6183C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0A7447-338C-4CAD-8819-99C484503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397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16AE57B-6F88-4002-8DC4-BA4876E7458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299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050D6BD-62EC-4F70-BAA4-9190C4767D95}"/>
              </a:ext>
            </a:extLst>
          </p:cNvPr>
          <p:cNvSpPr/>
          <p:nvPr/>
        </p:nvSpPr>
        <p:spPr>
          <a:xfrm>
            <a:off x="227214" y="239684"/>
            <a:ext cx="3219797" cy="4232563"/>
          </a:xfrm>
          <a:prstGeom prst="rect">
            <a:avLst/>
          </a:prstGeom>
          <a:solidFill>
            <a:schemeClr val="tx1">
              <a:alpha val="71000"/>
            </a:schemeClr>
          </a:solidFill>
          <a:ln w="635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ission Gothic Regular" panose="02000000000000000000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AD7F4F-6882-496E-9237-C6388AC49551}"/>
              </a:ext>
            </a:extLst>
          </p:cNvPr>
          <p:cNvSpPr txBox="1"/>
          <p:nvPr/>
        </p:nvSpPr>
        <p:spPr>
          <a:xfrm>
            <a:off x="584661" y="770916"/>
            <a:ext cx="250490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cap="small" dirty="0">
                <a:solidFill>
                  <a:schemeClr val="bg1"/>
                </a:solidFill>
                <a:latin typeface="Mission Gothic Regular" panose="02000000000000000000" pitchFamily="50" charset="0"/>
              </a:rPr>
              <a:t>The Discourses of Jesus in Matthew’s Gospel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2616A39-6693-43F8-AF45-3540439E5DBB}"/>
              </a:ext>
            </a:extLst>
          </p:cNvPr>
          <p:cNvCxnSpPr>
            <a:cxnSpLocks/>
          </p:cNvCxnSpPr>
          <p:nvPr/>
        </p:nvCxnSpPr>
        <p:spPr>
          <a:xfrm>
            <a:off x="807720" y="4006734"/>
            <a:ext cx="205878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B46DDA8-4B59-49EB-ACFD-55A6D0ACF156}"/>
              </a:ext>
            </a:extLst>
          </p:cNvPr>
          <p:cNvCxnSpPr>
            <a:cxnSpLocks/>
          </p:cNvCxnSpPr>
          <p:nvPr/>
        </p:nvCxnSpPr>
        <p:spPr>
          <a:xfrm>
            <a:off x="807720" y="709957"/>
            <a:ext cx="205878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14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370B3B9-A364-49BB-BAB7-2FB108F517F6}"/>
              </a:ext>
            </a:extLst>
          </p:cNvPr>
          <p:cNvSpPr>
            <a:spLocks noChangeAspect="1"/>
          </p:cNvSpPr>
          <p:nvPr/>
        </p:nvSpPr>
        <p:spPr bwMode="auto">
          <a:xfrm>
            <a:off x="293717" y="343593"/>
            <a:ext cx="8623069" cy="4738255"/>
          </a:xfrm>
          <a:prstGeom prst="rect">
            <a:avLst/>
          </a:prstGeom>
          <a:solidFill>
            <a:srgbClr val="000000">
              <a:alpha val="65000"/>
            </a:srgbClr>
          </a:solidFill>
          <a:ln>
            <a:noFill/>
          </a:ln>
          <a:extLst/>
        </p:spPr>
        <p:txBody>
          <a:bodyPr lIns="0" tIns="0" rIns="0" bIns="0"/>
          <a:lstStyle>
            <a:lvl1pPr algn="ctr">
              <a:defRPr sz="4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sym typeface="Gill Sans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50D6BD-62EC-4F70-BAA4-9190C4767D95}"/>
              </a:ext>
            </a:extLst>
          </p:cNvPr>
          <p:cNvSpPr/>
          <p:nvPr/>
        </p:nvSpPr>
        <p:spPr>
          <a:xfrm>
            <a:off x="177338" y="5551645"/>
            <a:ext cx="3574473" cy="1170581"/>
          </a:xfrm>
          <a:prstGeom prst="rect">
            <a:avLst/>
          </a:prstGeom>
          <a:solidFill>
            <a:schemeClr val="tx1">
              <a:alpha val="71000"/>
            </a:schemeClr>
          </a:solidFill>
          <a:ln w="635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ssion Gothic Regular" panose="02000000000000000000" pitchFamily="50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60EAB9-4D5F-4DD7-BE10-E89BFAE7CD87}"/>
              </a:ext>
            </a:extLst>
          </p:cNvPr>
          <p:cNvSpPr txBox="1"/>
          <p:nvPr/>
        </p:nvSpPr>
        <p:spPr>
          <a:xfrm>
            <a:off x="448888" y="443346"/>
            <a:ext cx="8229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Mission Gothic Black" panose="02000000000000000000" pitchFamily="50" charset="0"/>
                <a:ea typeface="+mn-ea"/>
                <a:cs typeface="+mn-cs"/>
              </a:rPr>
              <a:t>Relationships in the Kingdom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Mission Gothic Regular" panose="02000000000000000000" pitchFamily="50" charset="0"/>
                <a:ea typeface="+mn-ea"/>
                <a:cs typeface="+mn-cs"/>
              </a:rPr>
              <a:t>(Matthew 18)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prstClr val="black"/>
                </a:glow>
              </a:effectLst>
              <a:uLnTx/>
              <a:uFillTx/>
              <a:latin typeface="Mission Gothic Light" panose="02000603020000020003" pitchFamily="50" charset="0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Mission Gothic Light" panose="02000603020000020003" pitchFamily="50" charset="0"/>
                <a:ea typeface="+mn-ea"/>
                <a:cs typeface="+mn-cs"/>
              </a:rPr>
              <a:t>Who’s the greatest in the kingdom? (18:1-5)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Mission Gothic Light" panose="02000603020000020003" pitchFamily="50" charset="0"/>
                <a:ea typeface="+mn-ea"/>
                <a:cs typeface="+mn-cs"/>
              </a:rPr>
              <a:t>Change your thinking!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Mission Gothic Light" panose="02000603020000020003" pitchFamily="50" charset="0"/>
                <a:ea typeface="+mn-ea"/>
                <a:cs typeface="+mn-cs"/>
              </a:rPr>
              <a:t>Everyone is important to God.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Mission Gothic Light" panose="02000603020000020003" pitchFamily="50" charset="0"/>
                <a:ea typeface="+mn-ea"/>
                <a:cs typeface="+mn-cs"/>
              </a:rPr>
              <a:t>God’s (and our) concern for the lost (18:6-35)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Mission Gothic Light" panose="02000603020000020003" pitchFamily="50" charset="0"/>
                <a:ea typeface="+mn-ea"/>
                <a:cs typeface="+mn-cs"/>
              </a:rPr>
              <a:t>Causing others to sin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Mission Gothic Light" panose="02000603020000020003" pitchFamily="50" charset="0"/>
                <a:ea typeface="+mn-ea"/>
                <a:cs typeface="+mn-cs"/>
              </a:rPr>
              <a:t>Seeking the lost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Mission Gothic Light" panose="02000603020000020003" pitchFamily="50" charset="0"/>
                <a:ea typeface="+mn-ea"/>
                <a:cs typeface="+mn-cs"/>
              </a:rPr>
              <a:t>Forgiving others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37A6FB-44A1-4665-894B-F999CE23823B}"/>
              </a:ext>
            </a:extLst>
          </p:cNvPr>
          <p:cNvSpPr txBox="1"/>
          <p:nvPr/>
        </p:nvSpPr>
        <p:spPr>
          <a:xfrm>
            <a:off x="251154" y="5659882"/>
            <a:ext cx="3426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ssion Gothic Regular" panose="02000000000000000000" pitchFamily="50" charset="0"/>
                <a:ea typeface="+mn-ea"/>
                <a:cs typeface="+mn-cs"/>
              </a:rPr>
              <a:t>The Discourses of Jesus in Matthew’s Gospel</a:t>
            </a:r>
          </a:p>
        </p:txBody>
      </p:sp>
    </p:spTree>
    <p:extLst>
      <p:ext uri="{BB962C8B-B14F-4D97-AF65-F5344CB8AC3E}">
        <p14:creationId xmlns:p14="http://schemas.microsoft.com/office/powerpoint/2010/main" val="39256633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3010</TotalTime>
  <Words>63</Words>
  <Application>Microsoft Office PowerPoint</Application>
  <PresentationFormat>On-screen Show (4:3)</PresentationFormat>
  <Paragraphs>12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Arial</vt:lpstr>
      <vt:lpstr>Calibri</vt:lpstr>
      <vt:lpstr>Calibri Light</vt:lpstr>
      <vt:lpstr>Courier New</vt:lpstr>
      <vt:lpstr>Gill Sans</vt:lpstr>
      <vt:lpstr>Mission Gothic Black</vt:lpstr>
      <vt:lpstr>Mission Gothic Light</vt:lpstr>
      <vt:lpstr>Mission Gothic Regular</vt:lpstr>
      <vt:lpstr>PingFang SC Regular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Marshall Reid</dc:creator>
  <cp:lastModifiedBy>Marshall Reid</cp:lastModifiedBy>
  <cp:revision>81</cp:revision>
  <dcterms:created xsi:type="dcterms:W3CDTF">2017-07-01T21:32:33Z</dcterms:created>
  <dcterms:modified xsi:type="dcterms:W3CDTF">2017-11-02T21:44:33Z</dcterms:modified>
</cp:coreProperties>
</file>