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sldIdLst>
    <p:sldId id="260" r:id="rId3"/>
    <p:sldId id="258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140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79042-0055-4F86-970C-0DAD9E838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83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BCB10-16D3-40AE-BD02-1DBF3BBE6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1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5438C-47C1-4E8C-9E30-10E4F2029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91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D4C2E-3BC2-40C1-A44D-916814FCB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89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D0EF4-E176-4C6F-BCD4-F3BC39405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235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93012-D467-48E4-815A-3E7C061BE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771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A260-EC0D-4F76-888A-F06AFC8C1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99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392F8-B4E8-4F0C-BB76-E8614299E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765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D6D0-C9AD-4F53-9DE3-2F333C09F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964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B42B5-83D5-43C2-AB70-2A1CB833C3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595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73945-BE0C-49FC-B183-843CAA104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75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5FA1E-9CD0-47F2-B3F7-76597AA07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250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EC157-BD11-455C-9603-AF63F2870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465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361D9-BE5B-4AC6-9136-31012CA2F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93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314C2-8D2E-4F7B-AF42-4F13F087B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98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DD907-BA47-4298-8D34-2B23C474D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38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CF2C-9E72-4E7B-8083-7ACF767F9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1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18FBB-42E3-4D29-9DDE-1BDA4D110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68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2C9DB-22D9-41B7-B1E6-E034F85A5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3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A9BC3-795F-477E-B340-6CA357B77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08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836A3-4952-4630-9DF3-6A084066C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99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980AA-61E0-4E90-9B60-18DBF9B74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88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BC9560-ACEB-416B-8EDF-B719C542CC0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321" name="Picture 57" descr="ministry of intercession_std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DEE470-5FA4-4C53-A8AF-1FFCF2AB7DC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41" name="Picture 61" descr="ministry of intercession_std_c_nt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2" r="1799" b="10021"/>
          <a:stretch/>
        </p:blipFill>
        <p:spPr bwMode="auto">
          <a:xfrm>
            <a:off x="0" y="-8824"/>
            <a:ext cx="9144000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" y="2667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70000"/>
                    </a:scheme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latin typeface="GaramondItalic" panose="00000400000000000000" pitchFamily="2" charset="0"/>
              </a:rPr>
              <a:t>Understanding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395752"/>
            <a:ext cx="54864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70000"/>
                    </a:scheme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uLnTx/>
                <a:uFillTx/>
                <a:latin typeface="Eras Bold ITC" panose="020B0907030504020204" pitchFamily="34" charset="0"/>
              </a:rPr>
              <a:t>Grace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63500">
                  <a:schemeClr val="accent4">
                    <a:satMod val="175000"/>
                    <a:alpha val="70000"/>
                  </a:schemeClr>
                </a:glow>
                <a:outerShdw blurRad="63500" dist="76200" dir="2700000" algn="tl" rotWithShape="0">
                  <a:prstClr val="black">
                    <a:alpha val="97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5867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Bold" panose="00000400000000000000" pitchFamily="2" charset="0"/>
              </a:rPr>
              <a:t>Romans 5-6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Bol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9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0"/>
            <a:ext cx="4876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70000"/>
                    </a:scheme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uLnTx/>
                <a:uFillTx/>
                <a:latin typeface="Eras Bold ITC" panose="020B0907030504020204" pitchFamily="34" charset="0"/>
              </a:rPr>
              <a:t>Grace</a:t>
            </a:r>
            <a:endParaRPr kumimoji="0" lang="en-US" sz="8800" b="0" i="0" u="none" strike="noStrike" kern="0" spc="0" normalizeH="0" noProof="0" dirty="0" smtClean="0">
              <a:ln>
                <a:noFill/>
              </a:ln>
              <a:solidFill>
                <a:schemeClr val="bg1"/>
              </a:solidFill>
              <a:effectLst>
                <a:glow rad="63500">
                  <a:schemeClr val="accent4">
                    <a:satMod val="175000"/>
                    <a:alpha val="70000"/>
                  </a:schemeClr>
                </a:glow>
                <a:outerShdw blurRad="63500" dist="76200" dir="2700000" algn="tl" rotWithShape="0">
                  <a:prstClr val="black">
                    <a:alpha val="97000"/>
                  </a:prstClr>
                </a:outerShdw>
              </a:effectLst>
              <a:uLnTx/>
              <a:uFillTx/>
              <a:latin typeface="Eras Bold ITC" panose="020B0907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6551" y="1859340"/>
            <a:ext cx="35108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kern="0" dirty="0"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latin typeface="GaramondItalic" panose="00000400000000000000" pitchFamily="2" charset="0"/>
              </a:rPr>
              <a:t>c</a:t>
            </a: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uLnTx/>
                <a:uFillTx/>
                <a:latin typeface="GaramondItalic" panose="00000400000000000000" pitchFamily="2" charset="0"/>
              </a:rPr>
              <a:t>haris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uLnTx/>
                <a:uFillTx/>
                <a:latin typeface="GaramondItalic" panose="00000400000000000000" pitchFamily="2" charset="0"/>
              </a:rPr>
              <a:t> (Greek)</a:t>
            </a:r>
          </a:p>
          <a:p>
            <a:pPr algn="ctr"/>
            <a:r>
              <a:rPr lang="en-US" sz="4800" kern="0" dirty="0"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latin typeface="GaramondItalic" panose="00000400000000000000" pitchFamily="2" charset="0"/>
              </a:rPr>
              <a:t>g</a:t>
            </a:r>
            <a:r>
              <a:rPr lang="en-US" sz="4800" kern="0" dirty="0" smtClean="0"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latin typeface="GaramondItalic" panose="00000400000000000000" pitchFamily="2" charset="0"/>
              </a:rPr>
              <a:t>ratia (Latin)</a:t>
            </a:r>
            <a:endParaRPr lang="en-US" sz="1050" dirty="0">
              <a:latin typeface="GaramondItalic" panose="000004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0"/>
            <a:ext cx="4876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70000"/>
                    </a:scheme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uLnTx/>
                <a:uFillTx/>
                <a:latin typeface="Eras Bold ITC" panose="020B0907030504020204" pitchFamily="34" charset="0"/>
              </a:rPr>
              <a:t>Grace</a:t>
            </a:r>
            <a:endParaRPr kumimoji="0" lang="en-US" sz="8800" b="0" i="0" u="none" strike="noStrike" kern="0" spc="0" normalizeH="0" noProof="0" dirty="0" smtClean="0">
              <a:ln>
                <a:noFill/>
              </a:ln>
              <a:solidFill>
                <a:schemeClr val="bg1"/>
              </a:solidFill>
              <a:effectLst>
                <a:glow rad="63500">
                  <a:schemeClr val="accent4">
                    <a:satMod val="175000"/>
                    <a:alpha val="70000"/>
                  </a:schemeClr>
                </a:glow>
                <a:outerShdw blurRad="63500" dist="76200" dir="2700000" algn="tl" rotWithShape="0">
                  <a:prstClr val="black">
                    <a:alpha val="97000"/>
                  </a:prstClr>
                </a:outerShdw>
              </a:effectLst>
              <a:uLnTx/>
              <a:uFillTx/>
              <a:latin typeface="Eras Bold ITC" panose="020B0907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3474" y="1912203"/>
            <a:ext cx="67970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kern="0" dirty="0" smtClean="0"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latin typeface="GaramondItalic" panose="00000400000000000000" pitchFamily="2" charset="0"/>
              </a:rPr>
              <a:t>Patron – client relationship</a:t>
            </a:r>
            <a:endParaRPr lang="en-US" sz="1050" dirty="0">
              <a:latin typeface="GaramondItali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9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0"/>
            <a:ext cx="4876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70000"/>
                    </a:scheme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uLnTx/>
                <a:uFillTx/>
                <a:latin typeface="Eras Bold ITC" panose="020B0907030504020204" pitchFamily="34" charset="0"/>
              </a:rPr>
              <a:t>Grace</a:t>
            </a:r>
            <a:endParaRPr kumimoji="0" lang="en-US" sz="8800" b="0" i="0" u="none" strike="noStrike" kern="0" spc="0" normalizeH="0" noProof="0" dirty="0" smtClean="0">
              <a:ln>
                <a:noFill/>
              </a:ln>
              <a:solidFill>
                <a:schemeClr val="bg1"/>
              </a:solidFill>
              <a:effectLst>
                <a:glow rad="63500">
                  <a:schemeClr val="accent4">
                    <a:satMod val="175000"/>
                    <a:alpha val="70000"/>
                  </a:schemeClr>
                </a:glow>
                <a:outerShdw blurRad="63500" dist="76200" dir="2700000" algn="tl" rotWithShape="0">
                  <a:prstClr val="black">
                    <a:alpha val="97000"/>
                  </a:prstClr>
                </a:outerShdw>
              </a:effectLst>
              <a:uLnTx/>
              <a:uFillTx/>
              <a:latin typeface="Eras Bold ITC" panose="020B0907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" y="1869136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kern="0" dirty="0" smtClean="0"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latin typeface="GaramondItalic" panose="00000400000000000000" pitchFamily="2" charset="0"/>
              </a:rPr>
              <a:t>We are dependent upon God.</a:t>
            </a:r>
          </a:p>
          <a:p>
            <a:pPr algn="ctr"/>
            <a:endParaRPr lang="en-US" sz="1000" kern="0" dirty="0" smtClean="0">
              <a:solidFill>
                <a:srgbClr val="FFFFFF"/>
              </a:solidFill>
              <a:effectLst>
                <a:glow rad="63500">
                  <a:srgbClr val="000000">
                    <a:satMod val="175000"/>
                    <a:alpha val="70000"/>
                  </a:srgbClr>
                </a:glow>
                <a:outerShdw blurRad="63500" dist="76200" dir="2700000" algn="tl" rotWithShape="0">
                  <a:prstClr val="black">
                    <a:alpha val="97000"/>
                  </a:prstClr>
                </a:outerShdw>
              </a:effectLst>
              <a:latin typeface="GaramondItalic" panose="00000400000000000000" pitchFamily="2" charset="0"/>
            </a:endParaRPr>
          </a:p>
          <a:p>
            <a:pPr algn="ctr"/>
            <a:r>
              <a:rPr lang="en-US" sz="4800" kern="0" dirty="0" smtClean="0">
                <a:solidFill>
                  <a:srgbClr val="FFFFFF"/>
                </a:solidFill>
                <a:effectLst>
                  <a:glow rad="63500">
                    <a:srgbClr val="000000">
                      <a:satMod val="175000"/>
                      <a:alpha val="70000"/>
                    </a:srgbClr>
                  </a:glow>
                  <a:outerShdw blurRad="63500" dist="76200" dir="2700000" algn="tl" rotWithShape="0">
                    <a:prstClr val="black">
                      <a:alpha val="97000"/>
                    </a:prstClr>
                  </a:outerShdw>
                </a:effectLst>
                <a:latin typeface="GaramondItalic" panose="00000400000000000000" pitchFamily="2" charset="0"/>
              </a:rPr>
              <a:t>We are indebted to God.</a:t>
            </a:r>
          </a:p>
        </p:txBody>
      </p:sp>
    </p:spTree>
    <p:extLst>
      <p:ext uri="{BB962C8B-B14F-4D97-AF65-F5344CB8AC3E}">
        <p14:creationId xmlns:p14="http://schemas.microsoft.com/office/powerpoint/2010/main" val="397751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31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Custom Design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125</cp:revision>
  <dcterms:created xsi:type="dcterms:W3CDTF">2005-10-24T16:50:15Z</dcterms:created>
  <dcterms:modified xsi:type="dcterms:W3CDTF">2015-02-22T10:23:40Z</dcterms:modified>
</cp:coreProperties>
</file>