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4" r:id="rId2"/>
    <p:sldMasterId id="2147483746" r:id="rId3"/>
    <p:sldMasterId id="2147483862" r:id="rId4"/>
    <p:sldMasterId id="2147484663" r:id="rId5"/>
    <p:sldMasterId id="2147485246" r:id="rId6"/>
  </p:sldMasterIdLst>
  <p:notesMasterIdLst>
    <p:notesMasterId r:id="rId42"/>
  </p:notesMasterIdLst>
  <p:sldIdLst>
    <p:sldId id="346" r:id="rId7"/>
    <p:sldId id="336" r:id="rId8"/>
    <p:sldId id="337" r:id="rId9"/>
    <p:sldId id="313" r:id="rId10"/>
    <p:sldId id="314" r:id="rId11"/>
    <p:sldId id="341" r:id="rId12"/>
    <p:sldId id="348" r:id="rId13"/>
    <p:sldId id="349" r:id="rId14"/>
    <p:sldId id="347" r:id="rId15"/>
    <p:sldId id="343" r:id="rId16"/>
    <p:sldId id="342" r:id="rId17"/>
    <p:sldId id="344" r:id="rId18"/>
    <p:sldId id="319" r:id="rId19"/>
    <p:sldId id="351" r:id="rId20"/>
    <p:sldId id="352" r:id="rId21"/>
    <p:sldId id="355" r:id="rId22"/>
    <p:sldId id="354" r:id="rId23"/>
    <p:sldId id="353" r:id="rId24"/>
    <p:sldId id="320" r:id="rId25"/>
    <p:sldId id="321" r:id="rId26"/>
    <p:sldId id="315" r:id="rId27"/>
    <p:sldId id="316" r:id="rId28"/>
    <p:sldId id="323" r:id="rId29"/>
    <p:sldId id="325" r:id="rId30"/>
    <p:sldId id="326" r:id="rId31"/>
    <p:sldId id="327" r:id="rId32"/>
    <p:sldId id="345" r:id="rId33"/>
    <p:sldId id="329" r:id="rId34"/>
    <p:sldId id="330" r:id="rId35"/>
    <p:sldId id="331" r:id="rId36"/>
    <p:sldId id="332" r:id="rId37"/>
    <p:sldId id="333" r:id="rId38"/>
    <p:sldId id="265" r:id="rId39"/>
    <p:sldId id="266" r:id="rId40"/>
    <p:sldId id="340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6600"/>
    <a:srgbClr val="000099"/>
    <a:srgbClr val="3399FF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20" autoAdjust="0"/>
    <p:restoredTop sz="94608" autoAdjust="0"/>
  </p:normalViewPr>
  <p:slideViewPr>
    <p:cSldViewPr>
      <p:cViewPr varScale="1">
        <p:scale>
          <a:sx n="69" d="100"/>
          <a:sy n="69" d="100"/>
        </p:scale>
        <p:origin x="126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B73003-53CC-46BE-943F-3921DB08F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49B6B-FB6D-4C28-BD9E-665329FEC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00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F9021-AB95-4128-93CE-D46DD8E19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4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C89C1-5EDA-4E13-B422-43366F1CE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1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500F-B3A1-46A9-BB6E-5F9C4CB3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AA389AA4-F685-4930-9E75-2BB6EC94F6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6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59C74965-BA43-4C9F-8BE9-DF773AE4BA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14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9563DC48-BF66-47AD-B7A4-BE9AC2C484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81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7012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59874A7A-FFB4-4335-830F-66072396E5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9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1AB110AD-5746-4384-91FE-248A5F15E5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025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0D7DC5CD-E047-46A9-85FA-631BCC9754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53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EB784162-B3DC-4919-9702-985289ADC8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8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2FF6D-43AF-45DC-8252-E16BABE17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5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D160C9CA-443B-4B7E-873A-8BB05BC078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7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257B8EE1-E54B-41A8-A28D-B3BDBC5382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017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BC79A13C-9993-4866-99FC-8A333AA8D1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48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457200"/>
            <a:ext cx="2055812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8213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610B465A-4E2C-4C6B-A0AD-CD3FC1C6B8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90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6736EF1-AE4F-4BCC-BE3F-673445E5641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97344926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51D92F5-FF4D-434C-B827-DB0A919EDC4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42522682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A2C5719-6B5F-42D7-80B5-2DAB1561CBB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3093970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01CE66F-0CAD-42F4-9282-C62FF7E107E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02168429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8B79F6E-429A-4A30-AE19-8619FF11162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63989799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201E0D8-174B-4395-8BDE-D1B99374609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52191740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95341-D9F7-443B-8216-0A279E686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9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37BB8F9-466D-4F01-8CA2-3DA3EF7E0DE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54148814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02FFA06-B3AC-496A-B75E-90DA4D71F65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79820437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522D100-95E0-46DD-8F06-7D7020AE966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87102633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B4AA4AF-9048-4E2F-A8A0-ADD9711484D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65723933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488F862-3B04-4CE2-B6F7-39B92167C1E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76194286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D9BFB661-1E82-48AE-9B84-46BBCD9B2F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964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9D9653C3-FAEA-4669-B7F1-B2DE0C7D24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20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062CA2DF-E377-4534-8C2B-19C8FCF25D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73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7012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C4240302-8C5B-4F49-894B-7FFCBE7C81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57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E58A6747-B00B-4C8A-AEA5-8CE15D8589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5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D2C1-938A-4342-A79F-6ACC94CA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85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47C96CA0-95AF-4AE2-86BC-0ED70C3E87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72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EE5858D4-6E4A-4628-8AD1-CC6D1D31F8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51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022BC08C-20BB-4693-9159-4E141EFE63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494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ABBC25F9-9B22-4D54-B62A-27EB7AAF1D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96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F1E36C12-2456-4626-9D9F-00DA93B9BC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86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457200"/>
            <a:ext cx="2055812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8213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buSz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fld id="{95F5F09D-ACD4-4B57-89C6-3B9D1283F8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612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2DCA-0ACF-4658-A252-EE59D1A8D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3171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09AD-4AA7-4847-8131-2BFB5A6B8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06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808D-57F4-48D8-AE58-E3377FCA4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12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B433-4A40-4D16-B47C-80E463061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9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98A30-1E58-484D-B46D-21E61877D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588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34F1A-5F68-429C-A366-9EB0594E2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773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8B44B-5015-41D9-BB54-1C6713C7D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52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B01E-F7D5-48E0-A6F3-2300882D5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96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F1AE1-4013-453D-8683-DEDD0740A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14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332E7-1B9A-449B-8E7B-A560B0973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37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ABB8-D239-4588-8712-B6EBF3D12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9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E86B-F358-4497-908F-C33C0191E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476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8913E-BE8D-4352-BBF0-626BC8F52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603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593782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4222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C9966-710D-430C-8BD8-6B0EC4184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29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925555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907153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184231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3241814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305401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047191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615393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36278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192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1D22E-A059-4C5F-BCAD-071C900EF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B2986-3329-40CC-A64C-C6FC24DD6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8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6DFCA-0775-40F7-A4E8-11C77A7DA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3B32BDE9-4942-48CF-ACA7-2A202E942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2" r:id="rId1"/>
    <p:sldLayoutId id="2147485929" r:id="rId2"/>
    <p:sldLayoutId id="2147485930" r:id="rId3"/>
    <p:sldLayoutId id="2147485931" r:id="rId4"/>
    <p:sldLayoutId id="2147485932" r:id="rId5"/>
    <p:sldLayoutId id="2147485933" r:id="rId6"/>
    <p:sldLayoutId id="2147485934" r:id="rId7"/>
    <p:sldLayoutId id="2147485935" r:id="rId8"/>
    <p:sldLayoutId id="2147485936" r:id="rId9"/>
    <p:sldLayoutId id="2147485937" r:id="rId10"/>
    <p:sldLayoutId id="2147485938" r:id="rId11"/>
    <p:sldLayoutId id="214748593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99FF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 Black" panose="020B0A04020102020204" pitchFamily="34" charset="0"/>
              <a:buNone/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E28EC5B0-F611-49E8-9E35-7844C130F8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0"/>
            <a:ext cx="9142413" cy="544513"/>
            <a:chOff x="0" y="0"/>
            <a:chExt cx="5759" cy="343"/>
          </a:xfrm>
        </p:grpSpPr>
        <p:sp>
          <p:nvSpPr>
            <p:cNvPr id="205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57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58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59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60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61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62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63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64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5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64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642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99FF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3" r:id="rId1"/>
    <p:sldLayoutId id="2147485964" r:id="rId2"/>
    <p:sldLayoutId id="2147485965" r:id="rId3"/>
    <p:sldLayoutId id="2147485966" r:id="rId4"/>
    <p:sldLayoutId id="2147485967" r:id="rId5"/>
    <p:sldLayoutId id="2147485968" r:id="rId6"/>
    <p:sldLayoutId id="2147485969" r:id="rId7"/>
    <p:sldLayoutId id="2147485970" r:id="rId8"/>
    <p:sldLayoutId id="2147485971" r:id="rId9"/>
    <p:sldLayoutId id="2147485972" r:id="rId10"/>
    <p:sldLayoutId id="2147485973" r:id="rId11"/>
  </p:sldLayoutIdLst>
  <p:txStyles>
    <p:titleStyle>
      <a:lvl1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39725" indent="-339725" algn="l" defTabSz="457200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00007D"/>
        </a:buClr>
        <a:buSzPct val="75000"/>
        <a:buFont typeface="Wingdings" panose="05000000000000000000" pitchFamily="2" charset="2"/>
        <a:buChar char="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9999CC"/>
        </a:buClr>
        <a:buSzPct val="80000"/>
        <a:buFont typeface="Wingdings" panose="05000000000000000000" pitchFamily="2" charset="2"/>
        <a:buChar char="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7D"/>
        </a:buClr>
        <a:buSzPct val="65000"/>
        <a:buFont typeface="Wingdings" panose="05000000000000000000" pitchFamily="2" charset="2"/>
        <a:buChar char="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70000"/>
        <a:buFont typeface="Wingdings" panose="05000000000000000000" pitchFamily="2" charset="2"/>
        <a:buChar char="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anose="05000000000000000000" pitchFamily="2" charset="2"/>
        <a:buChar char="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12500">
              <a:srgbClr val="0087E6"/>
            </a:gs>
            <a:gs pos="37500">
              <a:srgbClr val="21D6E0"/>
            </a:gs>
            <a:gs pos="50000">
              <a:srgbClr val="03D4A8"/>
            </a:gs>
            <a:gs pos="62500">
              <a:srgbClr val="21D6E0"/>
            </a:gs>
            <a:gs pos="875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17219D9-C661-4CB1-A62E-E53A9916759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4" r:id="rId1"/>
    <p:sldLayoutId id="2147485975" r:id="rId2"/>
    <p:sldLayoutId id="2147485976" r:id="rId3"/>
    <p:sldLayoutId id="2147485977" r:id="rId4"/>
    <p:sldLayoutId id="2147485978" r:id="rId5"/>
    <p:sldLayoutId id="2147485979" r:id="rId6"/>
    <p:sldLayoutId id="2147485980" r:id="rId7"/>
    <p:sldLayoutId id="2147485981" r:id="rId8"/>
    <p:sldLayoutId id="2147485982" r:id="rId9"/>
    <p:sldLayoutId id="2147485983" r:id="rId10"/>
    <p:sldLayoutId id="2147485984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99FF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 Black" panose="020B0A04020102020204" pitchFamily="34" charset="0"/>
              <a:buNone/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7588A666-710E-483C-A44F-002001252A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0" y="0"/>
            <a:ext cx="9142413" cy="544513"/>
            <a:chOff x="0" y="0"/>
            <a:chExt cx="5759" cy="343"/>
          </a:xfrm>
        </p:grpSpPr>
        <p:sp>
          <p:nvSpPr>
            <p:cNvPr id="51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29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0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1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2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3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4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5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5136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2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64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51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642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99FF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6" r:id="rId1"/>
    <p:sldLayoutId id="2147485997" r:id="rId2"/>
    <p:sldLayoutId id="2147485998" r:id="rId3"/>
    <p:sldLayoutId id="2147485999" r:id="rId4"/>
    <p:sldLayoutId id="2147486000" r:id="rId5"/>
    <p:sldLayoutId id="2147486001" r:id="rId6"/>
    <p:sldLayoutId id="2147486002" r:id="rId7"/>
    <p:sldLayoutId id="2147486003" r:id="rId8"/>
    <p:sldLayoutId id="2147486004" r:id="rId9"/>
    <p:sldLayoutId id="2147486005" r:id="rId10"/>
    <p:sldLayoutId id="2147486006" r:id="rId11"/>
  </p:sldLayoutIdLst>
  <p:txStyles>
    <p:titleStyle>
      <a:lvl1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39725" indent="-339725" algn="l" defTabSz="457200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00007D"/>
        </a:buClr>
        <a:buSzPct val="75000"/>
        <a:buFont typeface="Wingdings" panose="05000000000000000000" pitchFamily="2" charset="2"/>
        <a:buChar char="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9999CC"/>
        </a:buClr>
        <a:buSzPct val="80000"/>
        <a:buFont typeface="Wingdings" panose="05000000000000000000" pitchFamily="2" charset="2"/>
        <a:buChar char="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7D"/>
        </a:buClr>
        <a:buSzPct val="65000"/>
        <a:buFont typeface="Wingdings" panose="05000000000000000000" pitchFamily="2" charset="2"/>
        <a:buChar char="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70000"/>
        <a:buFont typeface="Wingdings" panose="05000000000000000000" pitchFamily="2" charset="2"/>
        <a:buChar char="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anose="05000000000000000000" pitchFamily="2" charset="2"/>
        <a:buChar char="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D7D2F5F3-ADC4-4A97-B9B6-939475357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9999CC"/>
                </a:solidFill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7" r:id="rId1"/>
    <p:sldLayoutId id="2147485940" r:id="rId2"/>
    <p:sldLayoutId id="2147485941" r:id="rId3"/>
    <p:sldLayoutId id="2147485942" r:id="rId4"/>
    <p:sldLayoutId id="2147485943" r:id="rId5"/>
    <p:sldLayoutId id="2147485944" r:id="rId6"/>
    <p:sldLayoutId id="2147485945" r:id="rId7"/>
    <p:sldLayoutId id="2147485946" r:id="rId8"/>
    <p:sldLayoutId id="2147485947" r:id="rId9"/>
    <p:sldLayoutId id="2147485948" r:id="rId10"/>
    <p:sldLayoutId id="2147485949" r:id="rId11"/>
    <p:sldLayoutId id="21474859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3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1" r:id="rId1"/>
    <p:sldLayoutId id="2147485952" r:id="rId2"/>
    <p:sldLayoutId id="2147485953" r:id="rId3"/>
    <p:sldLayoutId id="2147485954" r:id="rId4"/>
    <p:sldLayoutId id="2147485955" r:id="rId5"/>
    <p:sldLayoutId id="2147485956" r:id="rId6"/>
    <p:sldLayoutId id="2147485957" r:id="rId7"/>
    <p:sldLayoutId id="2147485958" r:id="rId8"/>
    <p:sldLayoutId id="2147485959" r:id="rId9"/>
    <p:sldLayoutId id="2147485960" r:id="rId10"/>
    <p:sldLayoutId id="214748596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5632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73075"/>
            <a:ext cx="82454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6200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6000" i="1">
                <a:solidFill>
                  <a:srgbClr val="FFFF00"/>
                </a:solidFill>
                <a:effectLst/>
              </a:rPr>
              <a:t>Origins:</a:t>
            </a:r>
            <a:br>
              <a:rPr lang="en-US" altLang="en-US" sz="6000" i="1">
                <a:solidFill>
                  <a:srgbClr val="FFFF00"/>
                </a:solidFill>
                <a:effectLst/>
              </a:rPr>
            </a:br>
            <a:r>
              <a:rPr lang="en-US" altLang="en-US" sz="6000" i="1">
                <a:solidFill>
                  <a:srgbClr val="FFFF00"/>
                </a:solidFill>
                <a:effectLst/>
              </a:rPr>
              <a:t>Is It Reasonable To Believe in God in This Scientific Age?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1293813"/>
          </a:xfrm>
        </p:spPr>
        <p:txBody>
          <a:bodyPr/>
          <a:lstStyle/>
          <a:p>
            <a:pPr algn="ctr"/>
            <a:r>
              <a:rPr lang="en-GB" altLang="en-US" sz="6000" b="1"/>
              <a:t>Design in the Universe</a:t>
            </a:r>
            <a:endParaRPr lang="en-US" altLang="en-US" sz="6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6425" cy="5029200"/>
          </a:xfrm>
        </p:spPr>
        <p:txBody>
          <a:bodyPr/>
          <a:lstStyle/>
          <a:p>
            <a:r>
              <a:rPr lang="en-US" altLang="en-US" b="1" i="1" u="sng"/>
              <a:t>The Goldilocks Enigma: Why is the Universe Just Right for Life?</a:t>
            </a:r>
            <a:r>
              <a:rPr lang="en-US" altLang="en-US" b="1"/>
              <a:t>  </a:t>
            </a:r>
            <a:r>
              <a:rPr lang="en-US" altLang="en-US" sz="1600"/>
              <a:t>Paul Davies, 2008</a:t>
            </a:r>
          </a:p>
          <a:p>
            <a:pPr lvl="1"/>
            <a:r>
              <a:rPr lang="en-US" altLang="en-US"/>
              <a:t>“One of the most significant facts – arguably </a:t>
            </a:r>
            <a:r>
              <a:rPr lang="en-US" altLang="en-US" i="1"/>
              <a:t>the</a:t>
            </a:r>
            <a:r>
              <a:rPr lang="en-US" altLang="en-US"/>
              <a:t> most significant fact – about the universe is that we are part of it.” </a:t>
            </a:r>
            <a:r>
              <a:rPr lang="en-US" altLang="en-US" sz="1800"/>
              <a:t>(</a:t>
            </a:r>
            <a:r>
              <a:rPr lang="en-US" altLang="en-US" sz="1800" i="1" u="sng"/>
              <a:t>Goldilocks</a:t>
            </a:r>
            <a:r>
              <a:rPr lang="en-US" altLang="en-US" sz="1800"/>
              <a:t>, page 2)</a:t>
            </a:r>
            <a:endParaRPr lang="en-US" altLang="en-US"/>
          </a:p>
          <a:p>
            <a:pPr lvl="1"/>
            <a:r>
              <a:rPr lang="en-US" altLang="en-US"/>
              <a:t>“Everyone agrees that the universe </a:t>
            </a:r>
            <a:r>
              <a:rPr lang="en-US" altLang="en-US" i="1"/>
              <a:t>looks</a:t>
            </a:r>
            <a:r>
              <a:rPr lang="en-US" altLang="en-US"/>
              <a:t> as if it was designed for life.” </a:t>
            </a:r>
            <a:r>
              <a:rPr lang="en-US" altLang="en-US" sz="1800"/>
              <a:t>(</a:t>
            </a:r>
            <a:r>
              <a:rPr lang="en-US" altLang="en-US" sz="1800" i="1" u="sng"/>
              <a:t>Goldilocks</a:t>
            </a:r>
            <a:r>
              <a:rPr lang="en-US" altLang="en-US" sz="1800"/>
              <a:t>, page 191)</a:t>
            </a:r>
          </a:p>
          <a:p>
            <a:pPr lvl="1"/>
            <a:r>
              <a:rPr lang="en-US" altLang="en-US"/>
              <a:t>“It looks as if our universe is spectacularly ‘fine-tuned for Life.’ By this I mean only that it </a:t>
            </a:r>
            <a:r>
              <a:rPr lang="en-US" altLang="en-US" i="1"/>
              <a:t>looks</a:t>
            </a:r>
            <a:r>
              <a:rPr lang="en-US" altLang="en-US"/>
              <a:t> as if small changes in this universe’s basic features would have made life’s evolution impossible.” </a:t>
            </a:r>
            <a:r>
              <a:rPr lang="en-US" altLang="en-US" sz="1800"/>
              <a:t>(</a:t>
            </a:r>
            <a:r>
              <a:rPr lang="en-US" altLang="en-US" sz="1800" i="1" u="sng"/>
              <a:t>Universes</a:t>
            </a:r>
            <a:r>
              <a:rPr lang="en-US" altLang="en-US" sz="1800"/>
              <a:t>, J. Leslie, 1996, page 2)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1293813"/>
          </a:xfrm>
        </p:spPr>
        <p:txBody>
          <a:bodyPr/>
          <a:lstStyle/>
          <a:p>
            <a:pPr algn="ctr"/>
            <a:r>
              <a:rPr lang="en-GB" altLang="en-US" sz="6000" b="1"/>
              <a:t>Design in the Universe</a:t>
            </a:r>
            <a:endParaRPr lang="en-US" altLang="en-US" sz="6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6425" cy="5029200"/>
          </a:xfrm>
        </p:spPr>
        <p:txBody>
          <a:bodyPr/>
          <a:lstStyle/>
          <a:p>
            <a:r>
              <a:rPr lang="en-US" altLang="en-US" sz="3600" b="1"/>
              <a:t>The Anthropic Principle</a:t>
            </a:r>
          </a:p>
          <a:p>
            <a:pPr lvl="1"/>
            <a:r>
              <a:rPr lang="en-US" altLang="en-US" b="1"/>
              <a:t>In the 1960’s, scientists had discovered:</a:t>
            </a:r>
          </a:p>
          <a:p>
            <a:pPr lvl="2"/>
            <a:r>
              <a:rPr lang="en-US" altLang="en-US" sz="3200" b="1">
                <a:solidFill>
                  <a:srgbClr val="C00000"/>
                </a:solidFill>
              </a:rPr>
              <a:t>2 </a:t>
            </a:r>
            <a:r>
              <a:rPr lang="en-US" altLang="en-US" b="1">
                <a:solidFill>
                  <a:schemeClr val="tx1"/>
                </a:solidFill>
              </a:rPr>
              <a:t>ch</a:t>
            </a:r>
            <a:r>
              <a:rPr lang="en-US" altLang="en-US" b="1"/>
              <a:t>aracteristics of the </a:t>
            </a:r>
            <a:r>
              <a:rPr lang="en-US" altLang="en-US" b="1">
                <a:solidFill>
                  <a:srgbClr val="000099"/>
                </a:solidFill>
              </a:rPr>
              <a:t>cosmos</a:t>
            </a:r>
            <a:r>
              <a:rPr lang="en-US" altLang="en-US" b="1"/>
              <a:t> “fine-tuned” to make physical life possible</a:t>
            </a:r>
          </a:p>
          <a:p>
            <a:pPr lvl="2"/>
            <a:r>
              <a:rPr lang="en-US" altLang="en-US" sz="3200" b="1">
                <a:solidFill>
                  <a:srgbClr val="C00000"/>
                </a:solidFill>
              </a:rPr>
              <a:t>8-10</a:t>
            </a:r>
            <a:r>
              <a:rPr lang="en-US" altLang="en-US" b="1"/>
              <a:t> characteristics of the </a:t>
            </a:r>
            <a:r>
              <a:rPr lang="en-US" altLang="en-US" b="1">
                <a:solidFill>
                  <a:srgbClr val="006600"/>
                </a:solidFill>
              </a:rPr>
              <a:t>solar system </a:t>
            </a:r>
            <a:r>
              <a:rPr lang="en-US" altLang="en-US" b="1"/>
              <a:t>“fine-tuned” for human life to be possible</a:t>
            </a:r>
          </a:p>
          <a:p>
            <a:pPr lvl="1"/>
            <a:r>
              <a:rPr lang="en-US" altLang="en-US" b="1"/>
              <a:t>By the 2000’s, scientists had discovered:</a:t>
            </a:r>
          </a:p>
          <a:p>
            <a:pPr lvl="2"/>
            <a:r>
              <a:rPr lang="en-US" altLang="en-US" sz="3200" b="1">
                <a:solidFill>
                  <a:srgbClr val="C00000"/>
                </a:solidFill>
              </a:rPr>
              <a:t>38</a:t>
            </a:r>
            <a:r>
              <a:rPr lang="en-US" altLang="en-US" b="1"/>
              <a:t> characteristics of the </a:t>
            </a:r>
            <a:r>
              <a:rPr lang="en-US" altLang="en-US" b="1">
                <a:solidFill>
                  <a:srgbClr val="333399"/>
                </a:solidFill>
              </a:rPr>
              <a:t>cosmos</a:t>
            </a:r>
            <a:r>
              <a:rPr lang="en-US" altLang="en-US" b="1"/>
              <a:t> recognized as “fine-tuned” for physical life.</a:t>
            </a:r>
          </a:p>
          <a:p>
            <a:pPr lvl="2"/>
            <a:r>
              <a:rPr lang="en-US" altLang="en-US" sz="3200" b="1">
                <a:solidFill>
                  <a:srgbClr val="C00000"/>
                </a:solidFill>
              </a:rPr>
              <a:t>Over 150 </a:t>
            </a:r>
            <a:r>
              <a:rPr lang="en-US" altLang="en-US" b="1"/>
              <a:t>characteristics of the </a:t>
            </a:r>
            <a:r>
              <a:rPr lang="en-US" altLang="en-US" b="1">
                <a:solidFill>
                  <a:srgbClr val="006600"/>
                </a:solidFill>
              </a:rPr>
              <a:t>solar system </a:t>
            </a:r>
            <a:r>
              <a:rPr lang="en-US" altLang="en-US" b="1"/>
              <a:t>“fine-tuned” for human life to be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33413"/>
            <a:ext cx="87630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382000" cy="44799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600" b="1" dirty="0"/>
              <a:t>Foundational “fine-tuned” factors to support life – “Just right!”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Strong Nuclear Force 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Weak Nuclear Force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Electromagnetic Force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Gravitational Force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Ratio of electrons to protons (# and mass)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Mass density of the universe</a:t>
            </a:r>
            <a:endParaRPr lang="en-GB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33413"/>
            <a:ext cx="87630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382000" cy="17494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600" b="1" dirty="0"/>
              <a:t>Regional “fine-tuned” factors to support life – “Just right!”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Proper type of galaxy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339975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fr-FR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99331" name="Picture 8" descr="h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6350"/>
            <a:ext cx="93964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835150" y="188913"/>
            <a:ext cx="273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Hubble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eagle_kp09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-1155700"/>
            <a:ext cx="10144125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52400" y="4975225"/>
            <a:ext cx="87852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b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portion of the </a:t>
            </a:r>
          </a:p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constellation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Serpens</a:t>
            </a:r>
            <a:endParaRPr lang="fr-F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 b="1"/>
              <a:t>Types of Galaxies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</p:spPr>
        <p:txBody>
          <a:bodyPr/>
          <a:lstStyle/>
          <a:p>
            <a:pPr algn="ctr"/>
            <a:r>
              <a:rPr lang="en-US" altLang="en-US" sz="3200"/>
              <a:t>Elliptical galaxy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3" y="1962150"/>
            <a:ext cx="3200400" cy="45339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7638"/>
            <a:ext cx="4041775" cy="563562"/>
          </a:xfrm>
        </p:spPr>
        <p:txBody>
          <a:bodyPr/>
          <a:lstStyle/>
          <a:p>
            <a:pPr algn="ctr"/>
            <a:r>
              <a:rPr lang="en-US" altLang="en-US" sz="3200"/>
              <a:t>Irregular galaxy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9288" y="2508250"/>
            <a:ext cx="4411662" cy="3460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52400" y="5343525"/>
            <a:ext cx="87852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b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endParaRPr lang="fr-F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24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 b="1"/>
              <a:t>Types of Galaxies</a:t>
            </a:r>
            <a:br>
              <a:rPr lang="en-US" altLang="en-US" sz="5400" b="1"/>
            </a:br>
            <a:r>
              <a:rPr lang="en-US" altLang="en-US" sz="3200" b="1"/>
              <a:t>Spiral galaxy</a:t>
            </a:r>
            <a:endParaRPr lang="en-US" altLang="en-US" sz="5400" b="1"/>
          </a:p>
        </p:txBody>
      </p:sp>
      <p:pic>
        <p:nvPicPr>
          <p:cNvPr id="10240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819275"/>
            <a:ext cx="4953000" cy="49244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33413"/>
            <a:ext cx="87630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382000" cy="22701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600" b="1" dirty="0"/>
              <a:t>Regional “fine-tuned” factors to support life – “Just right!”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Proper type of galaxy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rgbClr val="333399"/>
                </a:solidFill>
              </a:rPr>
              <a:t>Proper place in the galaxy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33413"/>
            <a:ext cx="86106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086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4800" b="1"/>
              <a:t>Belief in God:</a:t>
            </a:r>
            <a:r>
              <a:rPr lang="en-GB" altLang="en-US" b="1"/>
              <a:t>  </a:t>
            </a:r>
            <a:br>
              <a:rPr lang="en-GB" altLang="en-US" b="1"/>
            </a:br>
            <a:r>
              <a:rPr lang="en-GB" altLang="en-US" sz="3200" b="1" i="1"/>
              <a:t>Is It Reasonable In This Scientific Age?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10600" cy="4159250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b="1">
                <a:solidFill>
                  <a:srgbClr val="CC0000"/>
                </a:solidFill>
              </a:rPr>
              <a:t>Rom. 1:20 </a:t>
            </a:r>
            <a:r>
              <a:rPr lang="en-GB" altLang="en-US" sz="4000" b="1">
                <a:solidFill>
                  <a:srgbClr val="333399"/>
                </a:solidFill>
              </a:rPr>
              <a:t>- His invisible attributes … understood by the things that are made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b="1">
                <a:solidFill>
                  <a:srgbClr val="006600"/>
                </a:solidFill>
              </a:rPr>
              <a:t>His Eternal Power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b="1">
                <a:solidFill>
                  <a:srgbClr val="006600"/>
                </a:solidFill>
              </a:rPr>
              <a:t>His Divine Nature (Godhead)</a:t>
            </a:r>
            <a:endParaRPr lang="en-GB" altLang="en-US" sz="3600" b="1">
              <a:solidFill>
                <a:srgbClr val="3333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800" b="1">
                <a:solidFill>
                  <a:srgbClr val="C00000"/>
                </a:solidFill>
              </a:rPr>
              <a:t>Argument from Design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017588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27908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600" b="1" dirty="0"/>
              <a:t>Regional “fine-tuned” factors to support life – “Just right!”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Proper type of galaxy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Proper place in the galaxy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rgbClr val="333399"/>
                </a:solidFill>
              </a:rPr>
              <a:t>Proper kind of star (Our Sun)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33413"/>
            <a:ext cx="85344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33413"/>
            <a:ext cx="85344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34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33413"/>
            <a:ext cx="87630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5600"/>
            <a:ext cx="8305800" cy="3309938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600" b="1" dirty="0"/>
              <a:t>Regional “fine-tuned” factors to support life – “Just right!”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Proper type of galaxy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Proper place in the galaxy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Proper kind of star (Our Sun)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rgbClr val="333399"/>
                </a:solidFill>
              </a:rPr>
              <a:t>Proper mass of our planet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61988"/>
            <a:ext cx="8763000" cy="1017587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33413"/>
            <a:ext cx="86106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27908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600" b="1" dirty="0"/>
              <a:t>Locational “fine-tuned” factors to support life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Just the right distance from the Sun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rgbClr val="333399"/>
                </a:solidFill>
              </a:rPr>
              <a:t>Just the right spin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rgbClr val="333399"/>
                </a:solidFill>
              </a:rPr>
              <a:t>Just the right tilt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8475"/>
            <a:ext cx="91440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261938" y="4318000"/>
            <a:ext cx="1304925" cy="76200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9900" y="5068888"/>
            <a:ext cx="1412875" cy="1012825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620713" y="-144463"/>
            <a:ext cx="3700462" cy="555626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544513" y="115888"/>
            <a:ext cx="3297237" cy="555625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563563" y="357188"/>
            <a:ext cx="3122612" cy="555625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433388" y="793750"/>
            <a:ext cx="3198812" cy="555625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5281613" y="-287338"/>
            <a:ext cx="1847850" cy="1512888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5292725" y="5613400"/>
            <a:ext cx="2566988" cy="121920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7285038" y="4373563"/>
            <a:ext cx="1630362" cy="172085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0" y="0"/>
            <a:ext cx="161925" cy="685800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8982075" y="0"/>
            <a:ext cx="161925" cy="685800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33413"/>
            <a:ext cx="86106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557847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600" b="1" dirty="0"/>
              <a:t>Locational “fine-tuned” factors to support life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Just the right distance from the Sun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Just the right spin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Just the right tilt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rgbClr val="333399"/>
                </a:solidFill>
              </a:rPr>
              <a:t>Just the right Moon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rgbClr val="333399"/>
                </a:solidFill>
              </a:rPr>
              <a:t>Just the right atmospheric conditions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>
                <a:solidFill>
                  <a:srgbClr val="333399"/>
                </a:solidFill>
              </a:rPr>
              <a:t>Just the right terrestrial crust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4000" b="1" dirty="0">
                <a:solidFill>
                  <a:srgbClr val="333399"/>
                </a:solidFill>
              </a:rPr>
              <a:t>140 MORE!!!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633413"/>
            <a:ext cx="86106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9788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333399"/>
                </a:solidFill>
              </a:rPr>
              <a:t>WATER!!!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Covers more than 70% of the Earth’s surface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Most plants and animals contain more than 60% water by volume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33413"/>
            <a:ext cx="87630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38125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333399"/>
                </a:solidFill>
              </a:rPr>
              <a:t>WATER!!!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A unique structure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4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8" b="284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457200" y="4876800"/>
            <a:ext cx="6019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Arial Black" panose="020B0A04020102090204" pitchFamily="34" charset="0"/>
                <a:cs typeface="Aharoni" pitchFamily="2" charset="0"/>
              </a:rPr>
              <a:t>Design at the Macroscopic Level: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Arial Black" panose="020B0A04020102090204" pitchFamily="34" charset="0"/>
                <a:cs typeface="Aharoni" pitchFamily="2" charset="0"/>
              </a:rPr>
              <a:t>The Rare Earth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11200"/>
            <a:ext cx="71723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5376863" y="1627188"/>
            <a:ext cx="1828800" cy="20018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3265488" y="1235075"/>
            <a:ext cx="2393950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3222625" y="5426075"/>
            <a:ext cx="2393950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1143000" y="952500"/>
            <a:ext cx="688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Unique Structure of a Water Molecule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3581400" y="4267200"/>
            <a:ext cx="1600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000" b="1"/>
              <a:t>104.5 degrees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33413"/>
            <a:ext cx="86868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649788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333399"/>
                </a:solidFill>
              </a:rPr>
              <a:t>WATER!!!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A unique structure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Only substance on Earth that exists in all three states:  </a:t>
            </a:r>
            <a:r>
              <a:rPr lang="en-GB" altLang="en-US" sz="4400" b="1">
                <a:solidFill>
                  <a:srgbClr val="333399"/>
                </a:solidFill>
              </a:rPr>
              <a:t>solid, liquid and gas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Uniquely high </a:t>
            </a:r>
            <a:r>
              <a:rPr lang="en-GB" altLang="en-US" sz="4400" b="1">
                <a:solidFill>
                  <a:srgbClr val="CC0000"/>
                </a:solidFill>
              </a:rPr>
              <a:t>specific heat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33413"/>
            <a:ext cx="8686800" cy="10191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6000" b="1"/>
              <a:t>Design in the Universe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878388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333399"/>
                </a:solidFill>
              </a:rPr>
              <a:t>WATER!!!</a:t>
            </a:r>
          </a:p>
          <a:p>
            <a:pPr eaLnBrk="1" hangingPunct="1">
              <a:lnSpc>
                <a:spcPct val="9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Wide temperature range for liquid </a:t>
            </a:r>
            <a:r>
              <a:rPr lang="en-GB" altLang="en-US" sz="4400" b="1">
                <a:solidFill>
                  <a:srgbClr val="CC0000"/>
                </a:solidFill>
              </a:rPr>
              <a:t>(0 – 100 degrees C)</a:t>
            </a:r>
          </a:p>
          <a:p>
            <a:pPr eaLnBrk="1" hangingPunct="1">
              <a:lnSpc>
                <a:spcPct val="9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Less dense as a </a:t>
            </a:r>
            <a:r>
              <a:rPr lang="en-GB" altLang="en-US" sz="4400" b="1">
                <a:solidFill>
                  <a:srgbClr val="333399"/>
                </a:solidFill>
              </a:rPr>
              <a:t>solid</a:t>
            </a:r>
            <a:r>
              <a:rPr lang="en-GB" altLang="en-US" sz="4400" b="1">
                <a:solidFill>
                  <a:srgbClr val="006600"/>
                </a:solidFill>
              </a:rPr>
              <a:t>!!</a:t>
            </a:r>
          </a:p>
          <a:p>
            <a:pPr eaLnBrk="1" hangingPunct="1">
              <a:lnSpc>
                <a:spcPct val="9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Universal solvent</a:t>
            </a:r>
          </a:p>
          <a:p>
            <a:pPr eaLnBrk="1" hangingPunct="1">
              <a:lnSpc>
                <a:spcPct val="90000"/>
              </a:lnSpc>
              <a:spcBef>
                <a:spcPts val="11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400" b="1">
                <a:solidFill>
                  <a:srgbClr val="006600"/>
                </a:solidFill>
              </a:rPr>
              <a:t>High surface tension, cohesion and adhesion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/>
          <a:lstStyle/>
          <a:p>
            <a:pPr algn="ctr" eaLnBrk="1" hangingPunct="1"/>
            <a:r>
              <a:rPr lang="en-US" altLang="en-US" sz="4000" b="1"/>
              <a:t>Is It Reasonable to Believe in God in this Scientific Age?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6600"/>
                </a:solidFill>
              </a:rPr>
              <a:t>Everywhere we look, from the macroscopic to the microscopic things look like they are MADE</a:t>
            </a:r>
          </a:p>
          <a:p>
            <a:pPr eaLnBrk="1" hangingPunct="1"/>
            <a:r>
              <a:rPr lang="en-US" altLang="en-US" sz="3600" b="1" dirty="0">
                <a:solidFill>
                  <a:srgbClr val="CC0000"/>
                </a:solidFill>
              </a:rPr>
              <a:t>A loud, clear, piercing cry of</a:t>
            </a: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CC0000"/>
                </a:solidFill>
              </a:rPr>
              <a:t>DESIGN!!</a:t>
            </a:r>
          </a:p>
          <a:p>
            <a:pPr marL="0" indent="0" algn="ctr" eaLnBrk="1" hangingPunct="1">
              <a:buNone/>
            </a:pPr>
            <a:r>
              <a:rPr lang="en-US" altLang="en-US" sz="2800" b="1" dirty="0">
                <a:solidFill>
                  <a:srgbClr val="333399"/>
                </a:solidFill>
              </a:rPr>
              <a:t>(M. </a:t>
            </a:r>
            <a:r>
              <a:rPr lang="en-US" altLang="en-US" sz="2800" b="1" dirty="0" err="1">
                <a:solidFill>
                  <a:srgbClr val="333399"/>
                </a:solidFill>
              </a:rPr>
              <a:t>Behe</a:t>
            </a:r>
            <a:r>
              <a:rPr lang="en-US" altLang="en-US" sz="2800" b="1" dirty="0">
                <a:solidFill>
                  <a:srgbClr val="333399"/>
                </a:solidFill>
              </a:rPr>
              <a:t>, </a:t>
            </a:r>
            <a:r>
              <a:rPr lang="en-US" altLang="en-US" sz="2800" b="1" u="sng" dirty="0">
                <a:solidFill>
                  <a:srgbClr val="333399"/>
                </a:solidFill>
              </a:rPr>
              <a:t>Darwin’s Black Box</a:t>
            </a:r>
            <a:r>
              <a:rPr lang="en-US" altLang="en-US" sz="2800" b="1" dirty="0">
                <a:solidFill>
                  <a:srgbClr val="333399"/>
                </a:solidFill>
              </a:rPr>
              <a:t>)</a:t>
            </a:r>
            <a:endParaRPr lang="en-US" altLang="en-US" sz="2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/>
          <a:lstStyle/>
          <a:p>
            <a:pPr algn="ctr" eaLnBrk="1" hangingPunct="1"/>
            <a:r>
              <a:rPr lang="en-US" altLang="en-US" sz="4000" b="1"/>
              <a:t>Is It Reasonable to Believe in God in this Scientific Age?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7924800" cy="3962400"/>
          </a:xfrm>
        </p:spPr>
        <p:txBody>
          <a:bodyPr/>
          <a:lstStyle/>
          <a:p>
            <a:pPr lvl="1" algn="ctr" eaLnBrk="1" hangingPunct="1">
              <a:buFont typeface="Wingdings" panose="05000000000000000000" pitchFamily="2" charset="2"/>
              <a:buNone/>
            </a:pPr>
            <a:r>
              <a:rPr lang="en-US" altLang="en-US" sz="8000" b="1">
                <a:solidFill>
                  <a:srgbClr val="006600"/>
                </a:solidFill>
              </a:rPr>
              <a:t>It is more reasonable than ever!!!</a:t>
            </a:r>
            <a:endParaRPr lang="en-US" altLang="en-US" sz="800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/>
          <a:lstStyle/>
          <a:p>
            <a:pPr algn="ctr" eaLnBrk="1" hangingPunct="1"/>
            <a:r>
              <a:rPr lang="en-US" altLang="en-US" sz="4800" b="1"/>
              <a:t>Our God, He Is Alive!</a:t>
            </a:r>
            <a:r>
              <a:rPr lang="en-US" altLang="en-US" b="1"/>
              <a:t>  </a:t>
            </a:r>
            <a:br>
              <a:rPr lang="en-US" altLang="en-US" b="1"/>
            </a:br>
            <a:r>
              <a:rPr lang="en-US" altLang="en-US" sz="3200" b="1" i="1"/>
              <a:t>Is It Reasonable to Believe in God in this </a:t>
            </a:r>
            <a:br>
              <a:rPr lang="en-US" altLang="en-US" sz="3200" b="1" i="1"/>
            </a:br>
            <a:r>
              <a:rPr lang="en-US" altLang="en-US" sz="3200" b="1" i="1"/>
              <a:t>Age of Enlightenment?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686800" cy="4572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CC0000"/>
                </a:solidFill>
              </a:rPr>
              <a:t>John 14:1-6</a:t>
            </a:r>
          </a:p>
          <a:p>
            <a:pPr lvl="1" eaLnBrk="1" hangingPunct="1"/>
            <a:r>
              <a:rPr lang="en-US" altLang="en-US" sz="3600" b="1">
                <a:solidFill>
                  <a:srgbClr val="006600"/>
                </a:solidFill>
              </a:rPr>
              <a:t>“If you believe in God, believe also in Me …”</a:t>
            </a:r>
          </a:p>
          <a:p>
            <a:pPr lvl="1" eaLnBrk="1" hangingPunct="1"/>
            <a:r>
              <a:rPr lang="en-US" altLang="en-US" sz="3600" b="1">
                <a:solidFill>
                  <a:srgbClr val="006600"/>
                </a:solidFill>
              </a:rPr>
              <a:t>“I go to prepare a place for you …’</a:t>
            </a:r>
          </a:p>
          <a:p>
            <a:pPr lvl="1" eaLnBrk="1" hangingPunct="1"/>
            <a:r>
              <a:rPr lang="en-US" altLang="en-US" sz="3600" b="1">
                <a:solidFill>
                  <a:srgbClr val="006600"/>
                </a:solidFill>
              </a:rPr>
              <a:t>“I am the way, the truth, and the life.  No man comes to the Father but by Me.”</a:t>
            </a:r>
          </a:p>
          <a:p>
            <a:pPr lvl="1" eaLnBrk="1" hangingPunct="1"/>
            <a:endParaRPr lang="en-US" altLang="en-US" sz="36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voyag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3200400" y="53975"/>
            <a:ext cx="5943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Voyager </a:t>
            </a:r>
            <a:r>
              <a:rPr lang="es-ES" altLang="en-US" sz="4400" b="1">
                <a:solidFill>
                  <a:srgbClr val="FFFF00"/>
                </a:solidFill>
              </a:rPr>
              <a:t>1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4400" b="1">
                <a:solidFill>
                  <a:srgbClr val="FFFF00"/>
                </a:solidFill>
              </a:rPr>
              <a:t>Projected Flight Path</a:t>
            </a:r>
            <a:endParaRPr lang="es-ES" altLang="en-US" sz="4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 b="237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533400"/>
            <a:ext cx="487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87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7000"/>
              </a:lnSpc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7000"/>
              </a:lnSpc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7000"/>
              </a:lnSpc>
              <a:spcBef>
                <a:spcPts val="500"/>
              </a:spcBef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4000" b="1" i="1">
                <a:solidFill>
                  <a:srgbClr val="D2D2F4"/>
                </a:solidFill>
              </a:rPr>
              <a:t>The Pale Blue Dot</a:t>
            </a:r>
          </a:p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FFFF"/>
                </a:solidFill>
              </a:rPr>
              <a:t>by Carl Sagan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553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" b="274"/>
          <a:stretch/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6425" cy="1676400"/>
          </a:xfrm>
        </p:spPr>
        <p:txBody>
          <a:bodyPr/>
          <a:lstStyle/>
          <a:p>
            <a:pPr algn="ctr" eaLnBrk="1" hangingPunct="1"/>
            <a:r>
              <a:rPr lang="en-US" altLang="en-US" sz="6000" b="1" i="1" u="sng"/>
              <a:t>Rare Earth</a:t>
            </a:r>
            <a:br>
              <a:rPr lang="en-US" altLang="en-US" sz="6000" b="1" i="1" u="sng"/>
            </a:br>
            <a:r>
              <a:rPr lang="en-US" altLang="en-US" sz="4000"/>
              <a:t>Peter D. Ward &amp; Donald Brownlee</a:t>
            </a:r>
            <a:br>
              <a:rPr lang="en-US" altLang="en-US" sz="4000"/>
            </a:br>
            <a:r>
              <a:rPr lang="en-US" altLang="en-US" sz="2800"/>
              <a:t>2004</a:t>
            </a:r>
            <a:endParaRPr lang="en-US" altLang="en-US" sz="40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226425" cy="2513013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</a:pPr>
            <a:r>
              <a:rPr lang="en-US" altLang="en-US" sz="4400" b="1" dirty="0">
                <a:solidFill>
                  <a:schemeClr val="tx1"/>
                </a:solidFill>
              </a:rPr>
              <a:t>Why complex life is</a:t>
            </a:r>
          </a:p>
          <a:p>
            <a:pPr marL="609600" indent="-609600" algn="ctr" eaLnBrk="1" hangingPunct="1">
              <a:buFont typeface="Wingdings" panose="05000000000000000000" pitchFamily="2" charset="2"/>
              <a:buNone/>
            </a:pPr>
            <a:r>
              <a:rPr lang="en-US" altLang="en-US" sz="4400" b="1" dirty="0">
                <a:solidFill>
                  <a:schemeClr val="tx1"/>
                </a:solidFill>
              </a:rPr>
              <a:t>uncommon in the universe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6425" cy="1676400"/>
          </a:xfrm>
        </p:spPr>
        <p:txBody>
          <a:bodyPr/>
          <a:lstStyle/>
          <a:p>
            <a:pPr algn="ctr" eaLnBrk="1" hangingPunct="1"/>
            <a:r>
              <a:rPr lang="en-US" altLang="en-US" sz="6000" b="1" i="1" u="sng"/>
              <a:t>The Privileged Planet</a:t>
            </a:r>
            <a:br>
              <a:rPr lang="en-US" altLang="en-US" sz="6000" b="1" i="1" u="sng"/>
            </a:br>
            <a:r>
              <a:rPr lang="en-US" altLang="en-US" sz="3600"/>
              <a:t>Guillermo Gonzalez &amp; Jay W. Richards</a:t>
            </a:r>
            <a:br>
              <a:rPr lang="en-US" altLang="en-US" sz="3600"/>
            </a:br>
            <a:r>
              <a:rPr lang="en-US" altLang="en-US" sz="2800"/>
              <a:t>2004</a:t>
            </a:r>
            <a:endParaRPr lang="en-US" altLang="en-US" sz="40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124200"/>
            <a:ext cx="8534400" cy="3657600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</a:pPr>
            <a:r>
              <a:rPr lang="en-US" altLang="en-US" sz="4400" b="1">
                <a:solidFill>
                  <a:schemeClr val="tx1"/>
                </a:solidFill>
              </a:rPr>
              <a:t>How our place in the universe is designed for discovery</a:t>
            </a:r>
          </a:p>
          <a:p>
            <a:pPr marL="609600" indent="-609600" algn="ctr" eaLnBrk="1" hangingPunct="1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chemeClr val="tx1"/>
                </a:solidFill>
              </a:rPr>
              <a:t>“…the very same rare properties that allow for our existence … also provide the best overall setting to make discoveries about the world around us.”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6425" cy="1371600"/>
          </a:xfrm>
        </p:spPr>
        <p:txBody>
          <a:bodyPr/>
          <a:lstStyle/>
          <a:p>
            <a:pPr algn="ctr" eaLnBrk="1" hangingPunct="1"/>
            <a:r>
              <a:rPr lang="en-US" altLang="en-US" sz="6000" b="1" i="1" u="sng"/>
              <a:t>God’s Crime Scene</a:t>
            </a:r>
            <a:br>
              <a:rPr lang="en-US" altLang="en-US" sz="6000" b="1" i="1" u="sng"/>
            </a:br>
            <a:r>
              <a:rPr lang="en-US" altLang="en-US"/>
              <a:t>J. Wallace Warner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226425" cy="2894013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</a:pPr>
            <a:r>
              <a:rPr lang="en-US" altLang="en-US" sz="4400" b="1" dirty="0">
                <a:solidFill>
                  <a:schemeClr val="tx1"/>
                </a:solidFill>
              </a:rPr>
              <a:t>A cold case detective examines the evidence for divinely created universe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reation-Evolution Seminar - 1997">
  <a:themeElements>
    <a:clrScheme name="">
      <a:dk1>
        <a:srgbClr val="000000"/>
      </a:dk1>
      <a:lt1>
        <a:srgbClr val="A2C1FE"/>
      </a:lt1>
      <a:dk2>
        <a:srgbClr val="00279F"/>
      </a:dk2>
      <a:lt2>
        <a:srgbClr val="FAFD00"/>
      </a:lt2>
      <a:accent1>
        <a:srgbClr val="6E0043"/>
      </a:accent1>
      <a:accent2>
        <a:srgbClr val="E5405D"/>
      </a:accent2>
      <a:accent3>
        <a:srgbClr val="CEDDFE"/>
      </a:accent3>
      <a:accent4>
        <a:srgbClr val="000000"/>
      </a:accent4>
      <a:accent5>
        <a:srgbClr val="BAAAB0"/>
      </a:accent5>
      <a:accent6>
        <a:srgbClr val="CF3953"/>
      </a:accent6>
      <a:hlink>
        <a:srgbClr val="FC0128"/>
      </a:hlink>
      <a:folHlink>
        <a:srgbClr val="FE9B03"/>
      </a:folHlink>
    </a:clrScheme>
    <a:fontScheme name="1_Creation-Evolution Seminar - 19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eation-Evolution Seminar - 19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eation-Evolution Seminar - 19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279F"/>
    </a:dk2>
    <a:lt2>
      <a:srgbClr val="FAFD00"/>
    </a:lt2>
    <a:accent1>
      <a:srgbClr val="6E0043"/>
    </a:accent1>
    <a:accent2>
      <a:srgbClr val="E5405D"/>
    </a:accent2>
    <a:accent3>
      <a:srgbClr val="AAAAAA"/>
    </a:accent3>
    <a:accent4>
      <a:srgbClr val="000000"/>
    </a:accent4>
    <a:accent5>
      <a:srgbClr val="BAAAB0"/>
    </a:accent5>
    <a:accent6>
      <a:srgbClr val="CF3953"/>
    </a:accent6>
    <a:hlink>
      <a:srgbClr val="FC0128"/>
    </a:hlink>
    <a:folHlink>
      <a:srgbClr val="FE9B0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2931</TotalTime>
  <Words>808</Words>
  <Application>Microsoft Office PowerPoint</Application>
  <PresentationFormat>On-screen Show (4:3)</PresentationFormat>
  <Paragraphs>118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Aharoni</vt:lpstr>
      <vt:lpstr>Arial</vt:lpstr>
      <vt:lpstr>Arial Black</vt:lpstr>
      <vt:lpstr>Times New Roman</vt:lpstr>
      <vt:lpstr>Trebuchet MS</vt:lpstr>
      <vt:lpstr>Wingdings</vt:lpstr>
      <vt:lpstr>Pixel</vt:lpstr>
      <vt:lpstr>1_Default Design</vt:lpstr>
      <vt:lpstr>Diseño predeterminado</vt:lpstr>
      <vt:lpstr>Default Design</vt:lpstr>
      <vt:lpstr>1_Pixel</vt:lpstr>
      <vt:lpstr>4_Creation-Evolution Seminar - 1997</vt:lpstr>
      <vt:lpstr>Origins: Is It Reasonable To Believe in God in This Scientific Age?</vt:lpstr>
      <vt:lpstr>Belief in God:   Is It Reasonable In This Scientific Age?</vt:lpstr>
      <vt:lpstr>PowerPoint Presentation</vt:lpstr>
      <vt:lpstr>PowerPoint Presentation</vt:lpstr>
      <vt:lpstr>PowerPoint Presentation</vt:lpstr>
      <vt:lpstr>PowerPoint Presentation</vt:lpstr>
      <vt:lpstr>Rare Earth Peter D. Ward &amp; Donald Brownlee 2004</vt:lpstr>
      <vt:lpstr>The Privileged Planet Guillermo Gonzalez &amp; Jay W. Richards 2004</vt:lpstr>
      <vt:lpstr>God’s Crime Scene J. Wallace Warner</vt:lpstr>
      <vt:lpstr>Design in the Universe</vt:lpstr>
      <vt:lpstr>Design in the Universe</vt:lpstr>
      <vt:lpstr>Design in the Universe</vt:lpstr>
      <vt:lpstr>Design in the Universe</vt:lpstr>
      <vt:lpstr>PowerPoint Presentation</vt:lpstr>
      <vt:lpstr>PowerPoint Presentation</vt:lpstr>
      <vt:lpstr>Types of Galaxies</vt:lpstr>
      <vt:lpstr>Types of Galaxies Spiral galaxy</vt:lpstr>
      <vt:lpstr>Design in the Universe</vt:lpstr>
      <vt:lpstr>Design in the Universe</vt:lpstr>
      <vt:lpstr>Design in the Universe</vt:lpstr>
      <vt:lpstr>Design in the Universe</vt:lpstr>
      <vt:lpstr>Design in the Universe</vt:lpstr>
      <vt:lpstr>Design in the Universe</vt:lpstr>
      <vt:lpstr>Design in the Universe</vt:lpstr>
      <vt:lpstr>Design in the Universe</vt:lpstr>
      <vt:lpstr>PowerPoint Presentation</vt:lpstr>
      <vt:lpstr>Design in the Universe</vt:lpstr>
      <vt:lpstr>Design in the Universe</vt:lpstr>
      <vt:lpstr>Design in the Universe</vt:lpstr>
      <vt:lpstr>PowerPoint Presentation</vt:lpstr>
      <vt:lpstr>Design in the Universe</vt:lpstr>
      <vt:lpstr>Design in the Universe</vt:lpstr>
      <vt:lpstr>Is It Reasonable to Believe in God in this Scientific Age?</vt:lpstr>
      <vt:lpstr>Is It Reasonable to Believe in God in this Scientific Age?</vt:lpstr>
      <vt:lpstr>Our God, He Is Alive!   Is It Reasonable to Believe in God in this  Age of Enlightenment?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Belief in God</dc:title>
  <dc:creator>Buddy Payne</dc:creator>
  <cp:lastModifiedBy>Marshall Reid</cp:lastModifiedBy>
  <cp:revision>76</cp:revision>
  <dcterms:created xsi:type="dcterms:W3CDTF">2004-06-05T15:10:51Z</dcterms:created>
  <dcterms:modified xsi:type="dcterms:W3CDTF">2016-10-06T16:25:22Z</dcterms:modified>
</cp:coreProperties>
</file>