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6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8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0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37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8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93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29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16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22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51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16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21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6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07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07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65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0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61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07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2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4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9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9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61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84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8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4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6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7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6B8D-23D4-40E9-AA62-52F83B54595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1378-9762-4A47-8AB9-8268CBDE5D8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83"/>
          <a:stretch/>
        </p:blipFill>
        <p:spPr>
          <a:xfrm>
            <a:off x="7962900" y="0"/>
            <a:ext cx="11811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361214" y="5465838"/>
            <a:ext cx="2601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E4E4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EFLight" panose="00000400000000000000" pitchFamily="2" charset="0"/>
              </a:rPr>
              <a:t>God Unseen</a:t>
            </a:r>
          </a:p>
        </p:txBody>
      </p:sp>
    </p:spTree>
    <p:extLst>
      <p:ext uri="{BB962C8B-B14F-4D97-AF65-F5344CB8AC3E}">
        <p14:creationId xmlns:p14="http://schemas.microsoft.com/office/powerpoint/2010/main" val="38645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0DB1-7575-47BC-8F9B-EEA506397A3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EEC4D-8645-4C20-83BD-11716005A71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93" b="83310"/>
          <a:stretch/>
        </p:blipFill>
        <p:spPr>
          <a:xfrm>
            <a:off x="8082642" y="0"/>
            <a:ext cx="1061357" cy="114458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384470" y="1170091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E4E4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EFLight" panose="00000400000000000000" pitchFamily="2" charset="0"/>
              </a:rPr>
              <a:t>God Unseen</a:t>
            </a:r>
          </a:p>
        </p:txBody>
      </p:sp>
    </p:spTree>
    <p:extLst>
      <p:ext uri="{BB962C8B-B14F-4D97-AF65-F5344CB8AC3E}">
        <p14:creationId xmlns:p14="http://schemas.microsoft.com/office/powerpoint/2010/main" val="196921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A82A6-9204-4960-B834-5FF70B7FD1D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41CE-76CC-420A-9AF6-C4B6FF81B9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7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17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4461" y="1915979"/>
            <a:ext cx="6555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u="sng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aver Serif" panose="02000506080000020003" pitchFamily="50" charset="0"/>
                <a:cs typeface="Adelle-Regular"/>
              </a:rPr>
              <a:t>Interbiblical Dialogue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8690" y="3035151"/>
            <a:ext cx="42157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Quaver Sans" panose="02000504060202080003" pitchFamily="50" charset="0"/>
              </a:rPr>
              <a:t>Mordecai and Saul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Quaver Sans" panose="02000504060202080003" pitchFamily="50" charset="0"/>
              </a:rPr>
              <a:t>Esther and Daniel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Quaver Sans" panose="02000504060202080003" pitchFamily="50" charset="0"/>
              </a:rPr>
              <a:t>Mordecai and Joseph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Quaver Sans" panose="02000504060202080003" pitchFamily="50" charset="0"/>
              </a:rPr>
              <a:t>Moses and Esther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Quaver Sans" panose="02000504060202080003" pitchFamily="50" charset="0"/>
              </a:rPr>
              <a:t>Esther and Christ</a:t>
            </a:r>
          </a:p>
        </p:txBody>
      </p:sp>
    </p:spTree>
    <p:extLst>
      <p:ext uri="{BB962C8B-B14F-4D97-AF65-F5344CB8AC3E}">
        <p14:creationId xmlns:p14="http://schemas.microsoft.com/office/powerpoint/2010/main" val="295179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372" y="1030955"/>
            <a:ext cx="781950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King’s proud feast (1:1-22)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B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Esther wins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queenship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 (2:1-18)</a:t>
            </a:r>
          </a:p>
          <a:p>
            <a:pPr lvl="2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C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King’s life is saved (2:19-23)</a:t>
            </a:r>
          </a:p>
          <a:p>
            <a:pPr lvl="3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Haman’s plot (3:1 – 4:17)</a:t>
            </a:r>
          </a:p>
          <a:p>
            <a:pPr lvl="4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Esther invites king and Haman to first 	banquet (5:1-14)</a:t>
            </a:r>
          </a:p>
          <a:p>
            <a:pPr lvl="5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F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Haman’s fortunes turn (6:1-14)</a:t>
            </a:r>
          </a:p>
          <a:p>
            <a:pPr lvl="4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E’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Esther invites king and Haman to second 	banquet (7:1-10)</a:t>
            </a:r>
          </a:p>
          <a:p>
            <a:pPr lvl="3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D’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Haman’s plot foiled (8:1-17)</a:t>
            </a:r>
          </a:p>
          <a:p>
            <a:pPr lvl="2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C’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Jews’ lives are saved (9:1-10)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B’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Esther wins second day for Jews in Susa (9:11-19)</a:t>
            </a:r>
          </a:p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A’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Jews’ feast of Purim established (9:20 – 10:3)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2284" y="232755"/>
            <a:ext cx="5159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aver Sans" panose="02000504060202080003" pitchFamily="50" charset="0"/>
              </a:rPr>
              <a:t>Chiastic Structure of Esther</a:t>
            </a:r>
          </a:p>
        </p:txBody>
      </p:sp>
    </p:spTree>
    <p:extLst>
      <p:ext uri="{BB962C8B-B14F-4D97-AF65-F5344CB8AC3E}">
        <p14:creationId xmlns:p14="http://schemas.microsoft.com/office/powerpoint/2010/main" val="1641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840" y="1136251"/>
            <a:ext cx="8718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Haman’s high rank (3:1-2)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B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Haman given signet ring (3:10)</a:t>
            </a:r>
          </a:p>
          <a:p>
            <a:pPr lvl="2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C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Mordecai’s mourning (4:1)</a:t>
            </a:r>
          </a:p>
          <a:p>
            <a:pPr lvl="3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D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Fasting and weeping among the Jews (4:3)</a:t>
            </a:r>
          </a:p>
          <a:p>
            <a:pPr lvl="4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E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Zeresh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 suggests gallows for Mordecai’s hanging (5:14)</a:t>
            </a:r>
          </a:p>
          <a:p>
            <a:pPr lvl="5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F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Zeresh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 advises Haman concerning Mordecai (5:14)</a:t>
            </a:r>
          </a:p>
          <a:p>
            <a:pPr lvl="4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		G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Haman seeks honor for himself (6:6-9)</a:t>
            </a:r>
          </a:p>
          <a:p>
            <a:pPr lvl="4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	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G’  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Haman forced to honor Mordecai (6:11-12)</a:t>
            </a:r>
          </a:p>
          <a:p>
            <a:pPr lvl="3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		F’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Zeresh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 advises Haman concerning Mordecai (6:13-14)</a:t>
            </a:r>
          </a:p>
          <a:p>
            <a:pPr lvl="3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	E’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Harbona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 suggests Haman hung on his own gallows (7:9-10)</a:t>
            </a:r>
          </a:p>
          <a:p>
            <a:pPr lvl="3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D’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Feasting and celebration among the Jews (8:17)</a:t>
            </a:r>
          </a:p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		C’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Mordecai’s exaltation (8:15)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B’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   Mordecai given signet ring (8:2)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panose="020B0A06030101010103" pitchFamily="34" charset="0"/>
              </a:rPr>
              <a:t>A’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   Mordecai’s high rank (9:3-4; 10:3)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2284" y="232755"/>
            <a:ext cx="5159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aver Sans" panose="02000504060202080003" pitchFamily="50" charset="0"/>
              </a:rPr>
              <a:t>Reversals in Esther</a:t>
            </a:r>
          </a:p>
        </p:txBody>
      </p:sp>
    </p:spTree>
    <p:extLst>
      <p:ext uri="{BB962C8B-B14F-4D97-AF65-F5344CB8AC3E}">
        <p14:creationId xmlns:p14="http://schemas.microsoft.com/office/powerpoint/2010/main" val="4368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177" y="1308047"/>
            <a:ext cx="750803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Vashti must refuse to appear before Ahasuerus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demote Vashti to make room for Esther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Esther must be brought into the king’s contest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Hegai must notice Esther and advance her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Esther must be chosen by Ahasuerus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Mordecai must be in the right place to hear about the assassination attempt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record Mordecai’s good deed while failing to reward him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Esther must successfully hide her ethnicity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The lot must fall on a late day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Esther must be convinced by Mordecai to put her life on the 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2284" y="232755"/>
            <a:ext cx="5159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aver Sans" panose="02000504060202080003" pitchFamily="50" charset="0"/>
              </a:rPr>
              <a:t>Coincidences in Esther</a:t>
            </a:r>
          </a:p>
        </p:txBody>
      </p:sp>
    </p:spTree>
    <p:extLst>
      <p:ext uri="{BB962C8B-B14F-4D97-AF65-F5344CB8AC3E}">
        <p14:creationId xmlns:p14="http://schemas.microsoft.com/office/powerpoint/2010/main" val="315700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47" y="1180581"/>
            <a:ext cx="79042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accept Esther when she enters unsummoned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Esther must not immediately make her request, allowing for the events of chapter 6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have insomnia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decide to have the royal records read to him during his insomnia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The section read must be the part that talks about Mordecai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decide to reward Mordecai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Haman must appear in the king’s court at the right time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speak before allowing Haman to do so, being sufficiently oblique as to allow Haman’s misinterpretation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Haman must misinterpret Ahasuerus to be speaking of him</a:t>
            </a:r>
          </a:p>
          <a:p>
            <a:pPr marL="571500" lvl="0" indent="-571500">
              <a:buFont typeface="+mj-lt"/>
              <a:buAutoNum type="arabicPeriod" startAt="11"/>
            </a:pPr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306030101010103" pitchFamily="34" charset="0"/>
              </a:rPr>
              <a:t>Ahasuerus must return from the garden at the exact moment Haman is falling on Esther’s couch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2284" y="232755"/>
            <a:ext cx="5159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aver Sans" panose="02000504060202080003" pitchFamily="50" charset="0"/>
              </a:rPr>
              <a:t>Coincidences in Esther</a:t>
            </a:r>
          </a:p>
        </p:txBody>
      </p:sp>
    </p:spTree>
    <p:extLst>
      <p:ext uri="{BB962C8B-B14F-4D97-AF65-F5344CB8AC3E}">
        <p14:creationId xmlns:p14="http://schemas.microsoft.com/office/powerpoint/2010/main" val="119417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232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Abadi MT Condensed Extra Bold</vt:lpstr>
      <vt:lpstr>Abadi MT Condensed Light</vt:lpstr>
      <vt:lpstr>Adelle-Regular</vt:lpstr>
      <vt:lpstr>Arial</vt:lpstr>
      <vt:lpstr>BritannicEFLight</vt:lpstr>
      <vt:lpstr>Calibri</vt:lpstr>
      <vt:lpstr>Calibri Light</vt:lpstr>
      <vt:lpstr>Quaver Sans</vt:lpstr>
      <vt:lpstr>Quaver Serif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102</cp:revision>
  <dcterms:created xsi:type="dcterms:W3CDTF">2016-09-07T22:15:49Z</dcterms:created>
  <dcterms:modified xsi:type="dcterms:W3CDTF">2016-10-03T13:39:00Z</dcterms:modified>
</cp:coreProperties>
</file>