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4" r:id="rId20"/>
    <p:sldId id="266" r:id="rId21"/>
  </p:sldIdLst>
  <p:sldSz cx="9144000" cy="6858000" type="screen4x3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BBDC40B0-1B95-4319-BE73-0D9F95658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57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51F5-5861-4525-AD56-4BDD309917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92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85DD2-EEB1-434B-AC8B-1691C80D29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62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575F7-4DFC-49E4-A5EB-BD53FA5C9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227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982E3-1B34-41EE-8928-60F9E867C0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2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94604-F855-4612-AC1E-6D83CE2F8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567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610F7-D19C-4D80-B00F-3470E823AD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80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7889-EB75-4233-9A9A-659F1B224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534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109C0-15F7-4AEE-BC0B-EA976484F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178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F0A39-9635-48E5-80B8-A2107265F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393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A85B8-EB26-4DDC-BFB9-4675E471A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8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D77ED-E4D7-409E-ADE1-D051A9EFFB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8711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005D2-BB41-4231-A0F3-DAC499D71F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167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BD224-A3CC-472B-A0AE-CB9EE6632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44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6F307-11CC-4984-8A97-CFD544FCC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4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6999D-32FE-4BE1-AB3E-3DDB8D6C54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10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FDE1E-9793-4E6D-BB76-03DBC3080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84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EB636-44DA-4D48-A653-A8CB856C5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040DF-F858-4C12-80BA-55A6C70FF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C1060-4522-48C7-8C2C-1D291B293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00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226AD-9D31-4F00-BBEB-411751075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82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5E0B3-00FA-455C-A1E4-29686F2DC0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60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FD5938-953C-4199-8318-9A937CE8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8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B28DA7-BAE9-41A5-8A3D-A58FA06099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/>
              <a:t>Christians </a:t>
            </a:r>
            <a:r>
              <a:rPr lang="en-US" altLang="en-US" sz="4000" b="1"/>
              <a:t>as Citizens of the USA</a:t>
            </a:r>
            <a:br>
              <a:rPr lang="en-US" altLang="en-US" sz="4000" b="1"/>
            </a:br>
            <a:r>
              <a:rPr lang="en-US" altLang="en-US" sz="3200" b="1">
                <a:solidFill>
                  <a:srgbClr val="FFCC00"/>
                </a:solidFill>
              </a:rPr>
              <a:t>Romans 1:18-32</a:t>
            </a:r>
            <a:endParaRPr lang="en-US" altLang="en-US" sz="4000" b="1">
              <a:solidFill>
                <a:srgbClr val="FFCC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66FF33"/>
                </a:solidFill>
              </a:rPr>
              <a:t>Let our light shine on moral issues</a:t>
            </a:r>
            <a:endParaRPr lang="en-US" altLang="en-US" sz="3200" b="1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3200" b="1">
                <a:solidFill>
                  <a:srgbClr val="FFCC00"/>
                </a:solidFill>
              </a:rPr>
              <a:t>Ephesians 5:10-12</a:t>
            </a:r>
          </a:p>
          <a:p>
            <a:pPr lvl="1" eaLnBrk="1" hangingPunct="1"/>
            <a:r>
              <a:rPr lang="en-US" altLang="en-US" sz="3600" b="1"/>
              <a:t>Our Lord does not call us to be political or social activists, but we are to be lights in the darkness!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/>
              <a:t>Christians </a:t>
            </a:r>
            <a:r>
              <a:rPr lang="en-US" altLang="en-US" sz="4000" b="1"/>
              <a:t>as Citizens of the USA</a:t>
            </a:r>
            <a:br>
              <a:rPr lang="en-US" altLang="en-US" sz="4000" b="1"/>
            </a:br>
            <a:r>
              <a:rPr lang="en-US" altLang="en-US" sz="3200" b="1">
                <a:solidFill>
                  <a:srgbClr val="FFCC00"/>
                </a:solidFill>
              </a:rPr>
              <a:t>Romans 1:18-32</a:t>
            </a:r>
            <a:endParaRPr lang="en-US" altLang="en-US" sz="4000" b="1">
              <a:solidFill>
                <a:srgbClr val="FFCC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66FF33"/>
                </a:solidFill>
              </a:rPr>
              <a:t>Let our light shine on moral issues</a:t>
            </a:r>
            <a:endParaRPr lang="en-US" altLang="en-US" sz="3200" b="1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3200" b="1">
                <a:solidFill>
                  <a:srgbClr val="FFCC00"/>
                </a:solidFill>
              </a:rPr>
              <a:t>Ephesians 5:10-12</a:t>
            </a:r>
          </a:p>
          <a:p>
            <a:pPr lvl="1" eaLnBrk="1" hangingPunct="1"/>
            <a:r>
              <a:rPr lang="en-US" altLang="en-US" sz="4000" b="1"/>
              <a:t>Abortion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/>
              <a:t>Christians </a:t>
            </a:r>
            <a:r>
              <a:rPr lang="en-US" altLang="en-US" sz="4000" b="1"/>
              <a:t>as Citizens of the USA</a:t>
            </a:r>
            <a:br>
              <a:rPr lang="en-US" altLang="en-US" sz="4000" b="1"/>
            </a:br>
            <a:r>
              <a:rPr lang="en-US" altLang="en-US" sz="3200" b="1">
                <a:solidFill>
                  <a:srgbClr val="FFCC00"/>
                </a:solidFill>
              </a:rPr>
              <a:t>Romans 1:18-32</a:t>
            </a:r>
            <a:endParaRPr lang="en-US" altLang="en-US" sz="4000" b="1">
              <a:solidFill>
                <a:srgbClr val="FFCC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66FF33"/>
                </a:solidFill>
              </a:rPr>
              <a:t>The infamous </a:t>
            </a:r>
            <a:r>
              <a:rPr lang="en-US" altLang="en-US" sz="3600" b="1" i="1">
                <a:solidFill>
                  <a:srgbClr val="66FF33"/>
                </a:solidFill>
              </a:rPr>
              <a:t>Roe v Wade</a:t>
            </a:r>
            <a:r>
              <a:rPr lang="en-US" altLang="en-US" sz="3600" b="1">
                <a:solidFill>
                  <a:srgbClr val="66FF33"/>
                </a:solidFill>
              </a:rPr>
              <a:t> Supreme Court decision of 1973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FFCC00"/>
                </a:solidFill>
              </a:rPr>
              <a:t>The unborn child is not a person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66FF33"/>
                </a:solidFill>
              </a:rPr>
              <a:t>Norma McCorvey (the original “Jane Roe”) filed suit in 2003 to have </a:t>
            </a:r>
            <a:r>
              <a:rPr lang="en-US" altLang="en-US" sz="3600" b="1" i="1">
                <a:solidFill>
                  <a:srgbClr val="66FF33"/>
                </a:solidFill>
              </a:rPr>
              <a:t>Roe v. Wade</a:t>
            </a:r>
            <a:r>
              <a:rPr lang="en-US" altLang="en-US" sz="3600" b="1">
                <a:solidFill>
                  <a:srgbClr val="66FF33"/>
                </a:solidFill>
              </a:rPr>
              <a:t> overturned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/>
              <a:t>Christians </a:t>
            </a:r>
            <a:r>
              <a:rPr lang="en-US" altLang="en-US" sz="4000" b="1"/>
              <a:t>as Citizens of the USA</a:t>
            </a:r>
            <a:br>
              <a:rPr lang="en-US" altLang="en-US" sz="4000" b="1"/>
            </a:br>
            <a:r>
              <a:rPr lang="en-US" altLang="en-US" sz="3200" b="1">
                <a:solidFill>
                  <a:srgbClr val="FFCC00"/>
                </a:solidFill>
              </a:rPr>
              <a:t>Romans 1:18-32</a:t>
            </a:r>
            <a:endParaRPr lang="en-US" altLang="en-US" sz="4000" b="1">
              <a:solidFill>
                <a:srgbClr val="FFCC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400" b="1"/>
              <a:t>Deaths from America’s Wars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FFCC00"/>
                </a:solidFill>
              </a:rPr>
              <a:t>Total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b="1"/>
              <a:t>From 1775 to the Present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(U.S. Department of Veteran Affairs)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9600" b="1">
                <a:solidFill>
                  <a:srgbClr val="FFCC00"/>
                </a:solidFill>
              </a:rPr>
              <a:t>1,190,200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/>
              <a:t>Christians </a:t>
            </a:r>
            <a:r>
              <a:rPr lang="en-US" altLang="en-US" sz="4000" b="1"/>
              <a:t>as Citizens of the USA</a:t>
            </a:r>
            <a:br>
              <a:rPr lang="en-US" altLang="en-US" sz="4000" b="1"/>
            </a:br>
            <a:r>
              <a:rPr lang="en-US" altLang="en-US" sz="3200" b="1">
                <a:solidFill>
                  <a:srgbClr val="FFCC00"/>
                </a:solidFill>
              </a:rPr>
              <a:t>Romans 1:18-32</a:t>
            </a:r>
            <a:endParaRPr lang="en-US" altLang="en-US" sz="4000" b="1">
              <a:solidFill>
                <a:srgbClr val="FFCC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400" b="1"/>
              <a:t>Deaths from Abortion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CC00"/>
                </a:solidFill>
              </a:rPr>
              <a:t>From 1973 to the Present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rgbClr val="FFCC00"/>
                </a:solidFill>
              </a:rPr>
              <a:t>in the USA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(Guttmacher Institute)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rgbClr val="FFCC00"/>
                </a:solidFill>
              </a:rPr>
              <a:t>Over  </a:t>
            </a:r>
            <a:r>
              <a:rPr lang="en-US" altLang="en-US" sz="9600" b="1">
                <a:solidFill>
                  <a:srgbClr val="FFCC00"/>
                </a:solidFill>
              </a:rPr>
              <a:t>60,000,000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/>
              <a:t>Christians </a:t>
            </a:r>
            <a:r>
              <a:rPr lang="en-US" altLang="en-US" sz="4000" b="1"/>
              <a:t>as Citizens of the USA</a:t>
            </a:r>
            <a:br>
              <a:rPr lang="en-US" altLang="en-US" sz="4000" b="1"/>
            </a:br>
            <a:r>
              <a:rPr lang="en-US" altLang="en-US" sz="3200" b="1">
                <a:solidFill>
                  <a:srgbClr val="FFCC00"/>
                </a:solidFill>
              </a:rPr>
              <a:t>Romans 1:18-32</a:t>
            </a:r>
            <a:endParaRPr lang="en-US" altLang="en-US" sz="4000" b="1">
              <a:solidFill>
                <a:srgbClr val="FFCC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66FF33"/>
                </a:solidFill>
              </a:rPr>
              <a:t>Let our light shine on moral issues</a:t>
            </a:r>
            <a:endParaRPr lang="en-US" altLang="en-US" sz="3200" b="1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3200" b="1">
                <a:solidFill>
                  <a:srgbClr val="FFCC00"/>
                </a:solidFill>
              </a:rPr>
              <a:t>Ephesians 5:10-12</a:t>
            </a:r>
          </a:p>
          <a:p>
            <a:pPr lvl="1" eaLnBrk="1" hangingPunct="1"/>
            <a:r>
              <a:rPr lang="en-US" altLang="en-US" sz="3200" b="1"/>
              <a:t>Abortion </a:t>
            </a:r>
          </a:p>
          <a:p>
            <a:pPr lvl="2" eaLnBrk="1" hangingPunct="1"/>
            <a:r>
              <a:rPr lang="en-US" altLang="en-US" sz="3000" b="1">
                <a:solidFill>
                  <a:srgbClr val="66FF33"/>
                </a:solidFill>
              </a:rPr>
              <a:t>Sacred Selections</a:t>
            </a:r>
          </a:p>
          <a:p>
            <a:pPr lvl="2" eaLnBrk="1" hangingPunct="1"/>
            <a:r>
              <a:rPr lang="en-US" altLang="en-US" sz="3000" b="1">
                <a:solidFill>
                  <a:srgbClr val="66FF33"/>
                </a:solidFill>
              </a:rPr>
              <a:t>In a godly way show a better way</a:t>
            </a:r>
          </a:p>
          <a:p>
            <a:pPr lvl="2" eaLnBrk="1" hangingPunct="1"/>
            <a:r>
              <a:rPr lang="en-US" altLang="en-US" sz="3000" b="1">
                <a:solidFill>
                  <a:srgbClr val="66FF33"/>
                </a:solidFill>
              </a:rPr>
              <a:t>Provide for adoption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/>
              <a:t>Christians </a:t>
            </a:r>
            <a:r>
              <a:rPr lang="en-US" altLang="en-US" sz="4000" b="1"/>
              <a:t>as Citizens of the USA</a:t>
            </a:r>
            <a:br>
              <a:rPr lang="en-US" altLang="en-US" sz="4000" b="1"/>
            </a:br>
            <a:r>
              <a:rPr lang="en-US" altLang="en-US" sz="3200" b="1">
                <a:solidFill>
                  <a:srgbClr val="FFCC00"/>
                </a:solidFill>
              </a:rPr>
              <a:t>Romans 1:18-32</a:t>
            </a:r>
            <a:endParaRPr lang="en-US" altLang="en-US" sz="4000" b="1">
              <a:solidFill>
                <a:srgbClr val="FFCC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66FF33"/>
                </a:solidFill>
              </a:rPr>
              <a:t>Recent actions relative to abortion</a:t>
            </a:r>
          </a:p>
          <a:p>
            <a:pPr lvl="1" eaLnBrk="1" hangingPunct="1"/>
            <a:r>
              <a:rPr lang="en-US" altLang="en-US" sz="3200" b="1">
                <a:solidFill>
                  <a:srgbClr val="FFCC00"/>
                </a:solidFill>
              </a:rPr>
              <a:t>January 2012 – </a:t>
            </a:r>
            <a:r>
              <a:rPr lang="en-US" altLang="en-US" sz="3200" b="1"/>
              <a:t>Ruling from the US Department of Health and Human Services </a:t>
            </a:r>
          </a:p>
          <a:p>
            <a:pPr lvl="1" eaLnBrk="1" hangingPunct="1"/>
            <a:r>
              <a:rPr lang="en-US" altLang="en-US" sz="2800" b="1"/>
              <a:t>Requires employers (profit and non-profit) to provide health care plans that include coverage of abortifacients </a:t>
            </a:r>
            <a:r>
              <a:rPr lang="en-US" altLang="en-US" sz="2800" b="1">
                <a:solidFill>
                  <a:srgbClr val="FFCC00"/>
                </a:solidFill>
              </a:rPr>
              <a:t>(drugs or agents that cause abortions).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/>
              <a:t>Christians </a:t>
            </a:r>
            <a:r>
              <a:rPr lang="en-US" altLang="en-US" sz="4000" b="1"/>
              <a:t>as Citizens of the USA</a:t>
            </a:r>
            <a:br>
              <a:rPr lang="en-US" altLang="en-US" sz="4000" b="1"/>
            </a:br>
            <a:r>
              <a:rPr lang="en-US" altLang="en-US" sz="3200" b="1">
                <a:solidFill>
                  <a:srgbClr val="FFCC00"/>
                </a:solidFill>
              </a:rPr>
              <a:t>Romans 1:18-32</a:t>
            </a:r>
            <a:endParaRPr lang="en-US" altLang="en-US" sz="4000" b="1">
              <a:solidFill>
                <a:srgbClr val="FFCC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66FF33"/>
                </a:solidFill>
              </a:rPr>
              <a:t>Let our light shine on moral issues</a:t>
            </a:r>
            <a:endParaRPr lang="en-US" altLang="en-US" sz="3200" b="1">
              <a:solidFill>
                <a:srgbClr val="FFCC00"/>
              </a:solidFill>
            </a:endParaRPr>
          </a:p>
          <a:p>
            <a:pPr lvl="1" eaLnBrk="1" hangingPunct="1"/>
            <a:r>
              <a:rPr lang="en-US" altLang="en-US" sz="3200" b="1">
                <a:solidFill>
                  <a:srgbClr val="FFCC00"/>
                </a:solidFill>
              </a:rPr>
              <a:t>Ephesians 5:10-12</a:t>
            </a:r>
          </a:p>
          <a:p>
            <a:pPr lvl="1" eaLnBrk="1" hangingPunct="1"/>
            <a:r>
              <a:rPr lang="en-US" altLang="en-US" sz="3200" b="1">
                <a:solidFill>
                  <a:schemeClr val="tx2"/>
                </a:solidFill>
              </a:rPr>
              <a:t>Abortion</a:t>
            </a:r>
            <a:r>
              <a:rPr lang="en-US" altLang="en-US" sz="3200" b="1"/>
              <a:t> </a:t>
            </a:r>
            <a:endParaRPr lang="en-US" altLang="en-US" sz="3200" b="1">
              <a:solidFill>
                <a:srgbClr val="66FF33"/>
              </a:solidFill>
            </a:endParaRPr>
          </a:p>
          <a:p>
            <a:pPr lvl="1" eaLnBrk="1" hangingPunct="1"/>
            <a:r>
              <a:rPr lang="en-US" altLang="en-US" sz="3200" b="1"/>
              <a:t>General morality </a:t>
            </a:r>
            <a:endParaRPr lang="en-US" altLang="en-US" sz="3200" b="1">
              <a:solidFill>
                <a:srgbClr val="66FF33"/>
              </a:solidFill>
            </a:endParaRPr>
          </a:p>
          <a:p>
            <a:pPr lvl="1" eaLnBrk="1" hangingPunct="1"/>
            <a:r>
              <a:rPr lang="en-US" altLang="en-US" sz="3200" b="1"/>
              <a:t>Sanctity of marriage </a:t>
            </a:r>
            <a:endParaRPr lang="en-US" altLang="en-US" sz="3200" b="1">
              <a:solidFill>
                <a:srgbClr val="66FF33"/>
              </a:solidFill>
            </a:endParaRPr>
          </a:p>
          <a:p>
            <a:pPr lvl="1" eaLnBrk="1" hangingPunct="1"/>
            <a:r>
              <a:rPr lang="en-US" altLang="en-US" sz="3200" b="1"/>
              <a:t>Pornography </a:t>
            </a:r>
            <a:endParaRPr lang="en-US" altLang="en-US" sz="3200" b="1">
              <a:solidFill>
                <a:srgbClr val="66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D60093"/>
                </a:solidFill>
              </a:rPr>
              <a:t>The Idea that the Bible is God’s Word also has consequences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God’s plan of salvation was fulfilled in Jesus Christ</a:t>
            </a:r>
            <a:r>
              <a:rPr lang="en-US" altLang="en-US" sz="3200" b="1">
                <a:solidFill>
                  <a:srgbClr val="D60093"/>
                </a:solidFill>
              </a:rPr>
              <a:t> </a:t>
            </a:r>
            <a:r>
              <a:rPr lang="en-US" altLang="en-US" sz="2800" b="1">
                <a:solidFill>
                  <a:schemeClr val="tx2"/>
                </a:solidFill>
              </a:rPr>
              <a:t>(John 3:16)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Jesus Christ is the way, the truth and the light </a:t>
            </a:r>
            <a:r>
              <a:rPr lang="en-US" altLang="en-US" sz="2800" b="1">
                <a:solidFill>
                  <a:schemeClr val="tx2"/>
                </a:solidFill>
              </a:rPr>
              <a:t>(John 14:6)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We must become a new creation in Christ  </a:t>
            </a:r>
            <a:r>
              <a:rPr lang="en-US" altLang="en-US" sz="2800" b="1">
                <a:solidFill>
                  <a:schemeClr val="tx2"/>
                </a:solidFill>
              </a:rPr>
              <a:t>(2 Cor. 5:17; Gal. 2:20)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8006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D60093"/>
                </a:solidFill>
              </a:rPr>
              <a:t>The Idea that the Bible is God’s Word also has consequences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Christians take the gospel to the whole world  </a:t>
            </a:r>
            <a:r>
              <a:rPr lang="en-US" altLang="en-US" sz="2800" b="1">
                <a:solidFill>
                  <a:schemeClr val="tx2"/>
                </a:solidFill>
              </a:rPr>
              <a:t>(Matt. 28:18-20)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Christians look for the second coming of Christ  </a:t>
            </a:r>
            <a:r>
              <a:rPr lang="en-US" altLang="en-US" sz="2800" b="1">
                <a:solidFill>
                  <a:schemeClr val="tx2"/>
                </a:solidFill>
              </a:rPr>
              <a:t>(2 Pet. 3:1-14)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Christians set their affections on things above</a:t>
            </a:r>
            <a:r>
              <a:rPr lang="en-US" altLang="en-US" sz="2800" b="1">
                <a:solidFill>
                  <a:schemeClr val="tx2"/>
                </a:solidFill>
              </a:rPr>
              <a:t>  (Col. 3:1-4)</a:t>
            </a:r>
          </a:p>
          <a:p>
            <a:pPr lvl="1" eaLnBrk="1" hangingPunct="1"/>
            <a:endParaRPr lang="en-US" altLang="en-US" sz="3200" b="1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Two major world views (Ideas) with respect to origins</a:t>
            </a:r>
          </a:p>
          <a:p>
            <a:pPr lvl="1" eaLnBrk="1" hangingPunct="1"/>
            <a:r>
              <a:rPr lang="en-US" altLang="en-US" sz="3200" b="1">
                <a:solidFill>
                  <a:srgbClr val="D60093"/>
                </a:solidFill>
              </a:rPr>
              <a:t>Naturalism 							(Evolution, Natural Causes)</a:t>
            </a:r>
          </a:p>
          <a:p>
            <a:pPr lvl="1" eaLnBrk="1" hangingPunct="1"/>
            <a:r>
              <a:rPr lang="en-US" altLang="en-US" sz="3200" b="1">
                <a:solidFill>
                  <a:srgbClr val="D60093"/>
                </a:solidFill>
              </a:rPr>
              <a:t>Supernaturalism						 (Creation, Intelligent Design)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b="1">
                <a:solidFill>
                  <a:srgbClr val="D60093"/>
                </a:solidFill>
              </a:rPr>
              <a:t>Evolutionary World View	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Universe is self-existing			</a:t>
            </a:r>
            <a:r>
              <a:rPr lang="en-US" altLang="en-US" sz="2800" b="1">
                <a:solidFill>
                  <a:schemeClr val="tx2"/>
                </a:solidFill>
              </a:rPr>
              <a:t>(Matter is eternal, Cosmic evolution)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Non-living matter produced life		</a:t>
            </a:r>
            <a:r>
              <a:rPr lang="en-US" altLang="en-US" sz="2800" b="1">
                <a:solidFill>
                  <a:schemeClr val="tx2"/>
                </a:solidFill>
              </a:rPr>
              <a:t>(Chemical evolution)</a:t>
            </a:r>
            <a:endParaRPr lang="en-US" altLang="en-US" sz="2800" b="1">
              <a:solidFill>
                <a:srgbClr val="6600CC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Man and all life are parts of nature	</a:t>
            </a:r>
            <a:r>
              <a:rPr lang="en-US" altLang="en-US" sz="2800" b="1">
                <a:solidFill>
                  <a:schemeClr val="tx2"/>
                </a:solidFill>
              </a:rPr>
              <a:t>(Biological evolution)</a:t>
            </a:r>
            <a:r>
              <a:rPr lang="en-US" altLang="en-US" sz="3200" b="1">
                <a:solidFill>
                  <a:srgbClr val="6600CC"/>
                </a:solidFill>
              </a:rPr>
              <a:t>	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Civilization and religious culture produced by man					</a:t>
            </a:r>
            <a:r>
              <a:rPr lang="en-US" altLang="en-US" sz="2800" b="1">
                <a:solidFill>
                  <a:schemeClr val="tx2"/>
                </a:solidFill>
              </a:rPr>
              <a:t>(Social evolution)</a:t>
            </a:r>
            <a:r>
              <a:rPr lang="en-US" altLang="en-US" sz="3200" b="1">
                <a:solidFill>
                  <a:schemeClr val="tx2"/>
                </a:solidFill>
              </a:rPr>
              <a:t>	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3200" b="1">
              <a:solidFill>
                <a:srgbClr val="6600CC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3200" b="1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32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D60093"/>
                </a:solidFill>
              </a:rPr>
              <a:t>Creation World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Universe was created			</a:t>
            </a:r>
            <a:r>
              <a:rPr lang="en-US" altLang="en-US" sz="3200" b="1">
                <a:solidFill>
                  <a:schemeClr val="tx2"/>
                </a:solidFill>
              </a:rPr>
              <a:t>(</a:t>
            </a:r>
            <a:r>
              <a:rPr lang="en-US" altLang="en-US" sz="2800" b="1">
                <a:solidFill>
                  <a:schemeClr val="tx2"/>
                </a:solidFill>
              </a:rPr>
              <a:t>God is eternal</a:t>
            </a:r>
            <a:r>
              <a:rPr lang="en-US" altLang="en-US" sz="3200" b="1">
                <a:solidFill>
                  <a:schemeClr val="tx2"/>
                </a:solidFill>
              </a:rPr>
              <a:t>, </a:t>
            </a:r>
            <a:r>
              <a:rPr lang="en-US" altLang="en-US" sz="2800" b="1">
                <a:solidFill>
                  <a:schemeClr val="tx2"/>
                </a:solidFill>
              </a:rPr>
              <a:t>Genesis 1:1-2)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Life in all its forms was created		</a:t>
            </a:r>
            <a:r>
              <a:rPr lang="en-US" altLang="en-US" sz="2800" b="1">
                <a:solidFill>
                  <a:schemeClr val="tx2"/>
                </a:solidFill>
              </a:rPr>
              <a:t>(Genesis 1:11-27)</a:t>
            </a:r>
            <a:endParaRPr lang="en-US" altLang="en-US" sz="3200" b="1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Man was created in God’s image		</a:t>
            </a:r>
            <a:r>
              <a:rPr lang="en-US" altLang="en-US" sz="2800" b="1">
                <a:solidFill>
                  <a:schemeClr val="tx2"/>
                </a:solidFill>
              </a:rPr>
              <a:t>(Genesis 1:26)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Man made to seek God 			</a:t>
            </a:r>
            <a:r>
              <a:rPr lang="en-US" altLang="en-US" sz="3200" b="1">
                <a:solidFill>
                  <a:schemeClr val="tx2"/>
                </a:solidFill>
              </a:rPr>
              <a:t>(</a:t>
            </a:r>
            <a:r>
              <a:rPr lang="en-US" altLang="en-US" sz="2800" b="1">
                <a:solidFill>
                  <a:schemeClr val="tx2"/>
                </a:solidFill>
              </a:rPr>
              <a:t>Acts 17:24-28)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D60093"/>
                </a:solidFill>
              </a:rPr>
              <a:t>Consequences of the Evolutionary World View (Idea)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Religion &amp; God created by man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Belief in God is irrational &amp; outmoded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No purpose for the human species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Ethics are situational and relative</a:t>
            </a:r>
          </a:p>
          <a:p>
            <a:pPr lvl="1" eaLnBrk="1" hangingPunct="1"/>
            <a:endParaRPr lang="en-US" altLang="en-U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D60093"/>
                </a:solidFill>
              </a:rPr>
              <a:t>Consequences of the Evolutionary World View (Idea)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Authority of power or might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Usefulness, not truth is what is important</a:t>
            </a:r>
          </a:p>
          <a:p>
            <a:pPr lvl="1" eaLnBrk="1" hangingPunct="1"/>
            <a:r>
              <a:rPr lang="en-US" altLang="en-US" sz="3200" b="1">
                <a:solidFill>
                  <a:srgbClr val="6600CC"/>
                </a:solidFill>
              </a:rPr>
              <a:t>Religious thoughts are illusions</a:t>
            </a:r>
          </a:p>
          <a:p>
            <a:pPr lvl="1" eaLnBrk="1" hangingPunct="1"/>
            <a:endParaRPr lang="en-US" altLang="en-U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D60093"/>
                </a:solidFill>
              </a:rPr>
              <a:t>Consequences of the Creation World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God is real, thus a rational person must take into account God and His purposes </a:t>
            </a:r>
            <a:r>
              <a:rPr lang="en-US" altLang="en-US" sz="2800" b="1">
                <a:solidFill>
                  <a:schemeClr val="tx2"/>
                </a:solidFill>
              </a:rPr>
              <a:t>(Prov. 9:10)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God, and thus nature, are rational.  We can uncover the truths of nature and know more about God  </a:t>
            </a:r>
            <a:r>
              <a:rPr lang="en-US" altLang="en-US" sz="2800" b="1">
                <a:solidFill>
                  <a:schemeClr val="tx2"/>
                </a:solidFill>
              </a:rPr>
              <a:t>(Rom. 1:20)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800" b="1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3200" b="1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/>
              <a:t>Ideas Have Consequences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rgbClr val="D60093"/>
                </a:solidFill>
              </a:rPr>
              <a:t>Consequences of the Creation World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God is the source of absolute truth and absolute moral standards  </a:t>
            </a:r>
            <a:r>
              <a:rPr lang="en-US" altLang="en-US" sz="2800" b="1">
                <a:solidFill>
                  <a:schemeClr val="tx2"/>
                </a:solidFill>
              </a:rPr>
              <a:t>(John 17:17)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God has all authority  </a:t>
            </a:r>
            <a:r>
              <a:rPr lang="en-US" altLang="en-US" sz="2800" b="1">
                <a:solidFill>
                  <a:schemeClr val="tx2"/>
                </a:solidFill>
              </a:rPr>
              <a:t>(Matt. 28:18)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b="1">
                <a:solidFill>
                  <a:srgbClr val="6600CC"/>
                </a:solidFill>
              </a:rPr>
              <a:t>Man has the responsibility to be good stewards over the world 	 </a:t>
            </a:r>
            <a:r>
              <a:rPr lang="en-US" altLang="en-US" sz="2800" b="1">
                <a:solidFill>
                  <a:schemeClr val="tx2"/>
                </a:solidFill>
              </a:rPr>
              <a:t>(Ps. 8; 1 Cor. 4:2; Matt. 25)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800" b="1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800" b="1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3200" b="1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/>
              <a:t>Christians </a:t>
            </a:r>
            <a:r>
              <a:rPr lang="en-US" altLang="en-US" sz="4000" b="1"/>
              <a:t>as Citizens of the USA</a:t>
            </a:r>
            <a:br>
              <a:rPr lang="en-US" altLang="en-US" sz="4000" b="1"/>
            </a:br>
            <a:r>
              <a:rPr lang="en-US" altLang="en-US" sz="3200" b="1">
                <a:solidFill>
                  <a:srgbClr val="FFCC00"/>
                </a:solidFill>
              </a:rPr>
              <a:t>Romans 1:18-32</a:t>
            </a:r>
            <a:endParaRPr lang="en-US" altLang="en-US" sz="4000" b="1">
              <a:solidFill>
                <a:srgbClr val="FFCC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91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66FF33"/>
                </a:solidFill>
              </a:rPr>
              <a:t>Pray fervently</a:t>
            </a:r>
          </a:p>
          <a:p>
            <a:pPr lvl="1" eaLnBrk="1" hangingPunct="1"/>
            <a:r>
              <a:rPr lang="en-US" altLang="en-US" sz="3200" b="1">
                <a:solidFill>
                  <a:srgbClr val="FFCC00"/>
                </a:solidFill>
              </a:rPr>
              <a:t>1 Timothy 2:1-4</a:t>
            </a:r>
          </a:p>
          <a:p>
            <a:pPr lvl="1" eaLnBrk="1" hangingPunct="1"/>
            <a:r>
              <a:rPr lang="en-US" altLang="en-US" sz="3200" b="1">
                <a:solidFill>
                  <a:srgbClr val="FFCC00"/>
                </a:solidFill>
              </a:rPr>
              <a:t>Proverbs 14:34 – </a:t>
            </a:r>
            <a:r>
              <a:rPr lang="en-US" altLang="en-US" sz="3200" b="1"/>
              <a:t>“Righteousness exalts a nation, but sin is a reproach to any people.”</a:t>
            </a:r>
          </a:p>
          <a:p>
            <a:pPr lvl="1" eaLnBrk="1" hangingPunct="1"/>
            <a:r>
              <a:rPr lang="en-US" altLang="en-US" sz="3200" b="1">
                <a:solidFill>
                  <a:srgbClr val="FFCC00"/>
                </a:solidFill>
              </a:rPr>
              <a:t>Psalms 33:10-22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465</TotalTime>
  <Words>587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Wingdings</vt:lpstr>
      <vt:lpstr>Calibri</vt:lpstr>
      <vt:lpstr>Times New Roman</vt:lpstr>
      <vt:lpstr>Capsules</vt:lpstr>
      <vt:lpstr>Refined</vt:lpstr>
      <vt:lpstr>Ideas Have Consequences</vt:lpstr>
      <vt:lpstr>Ideas Have Consequences</vt:lpstr>
      <vt:lpstr>Ideas Have Consequences</vt:lpstr>
      <vt:lpstr>Ideas Have Consequences</vt:lpstr>
      <vt:lpstr>Ideas Have Consequences</vt:lpstr>
      <vt:lpstr>Ideas Have Consequences</vt:lpstr>
      <vt:lpstr>Ideas Have Consequences</vt:lpstr>
      <vt:lpstr>Ideas Have Consequences</vt:lpstr>
      <vt:lpstr>Christians as Citizens of the USA Romans 1:18-32</vt:lpstr>
      <vt:lpstr>Christians as Citizens of the USA Romans 1:18-32</vt:lpstr>
      <vt:lpstr>Christians as Citizens of the USA Romans 1:18-32</vt:lpstr>
      <vt:lpstr>Christians as Citizens of the USA Romans 1:18-32</vt:lpstr>
      <vt:lpstr>Christians as Citizens of the USA Romans 1:18-32</vt:lpstr>
      <vt:lpstr>Christians as Citizens of the USA Romans 1:18-32</vt:lpstr>
      <vt:lpstr>Christians as Citizens of the USA Romans 1:18-32</vt:lpstr>
      <vt:lpstr>Christians as Citizens of the USA Romans 1:18-32</vt:lpstr>
      <vt:lpstr>Christians as Citizens of the USA Romans 1:18-32</vt:lpstr>
      <vt:lpstr>Ideas Have Consequences</vt:lpstr>
      <vt:lpstr>Ideas Have Consequences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Have Consequences</dc:title>
  <dc:creator>Buddy Payne</dc:creator>
  <cp:lastModifiedBy>admin</cp:lastModifiedBy>
  <cp:revision>8</cp:revision>
  <dcterms:created xsi:type="dcterms:W3CDTF">2004-06-06T11:28:45Z</dcterms:created>
  <dcterms:modified xsi:type="dcterms:W3CDTF">2016-10-05T23:29:36Z</dcterms:modified>
</cp:coreProperties>
</file>