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60" r:id="rId5"/>
    <p:sldId id="261" r:id="rId6"/>
    <p:sldId id="274" r:id="rId7"/>
    <p:sldId id="275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5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4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62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9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10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47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99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13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09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1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14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8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08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924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95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60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28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234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734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769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6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53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738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740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058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5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9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4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3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7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1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3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396CD-2472-461C-9A85-F20FC47411CE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30" descr="you've got questions hes got answers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-232410" y="-2273226"/>
            <a:ext cx="335280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mondsans Bold" panose="02000000000000000000" pitchFamily="50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7937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E0512-EC13-41AF-9C65-BEDD5475247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135" descr="you've got questions hes got answers_c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2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BA9FA-A63E-43A0-B029-F95E1F28359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82" descr="you've got questions hes got answers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35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920335">
            <a:off x="2363111" y="3066545"/>
            <a:ext cx="65704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Questions</a:t>
            </a:r>
          </a:p>
        </p:txBody>
      </p:sp>
      <p:sp>
        <p:nvSpPr>
          <p:cNvPr id="3" name="TextBox 2"/>
          <p:cNvSpPr txBox="1"/>
          <p:nvPr/>
        </p:nvSpPr>
        <p:spPr>
          <a:xfrm rot="20920335">
            <a:off x="4999703" y="3815301"/>
            <a:ext cx="1765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Ex" panose="020B0505000000000000" pitchFamily="34" charset="0"/>
              </a:rPr>
              <a:t>and</a:t>
            </a:r>
          </a:p>
        </p:txBody>
      </p:sp>
      <p:sp>
        <p:nvSpPr>
          <p:cNvPr id="4" name="TextBox 3"/>
          <p:cNvSpPr txBox="1"/>
          <p:nvPr/>
        </p:nvSpPr>
        <p:spPr>
          <a:xfrm rot="20939884">
            <a:off x="3186371" y="4255042"/>
            <a:ext cx="55640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answers</a:t>
            </a:r>
          </a:p>
        </p:txBody>
      </p:sp>
      <p:sp>
        <p:nvSpPr>
          <p:cNvPr id="5" name="TextBox 4"/>
          <p:cNvSpPr txBox="1"/>
          <p:nvPr/>
        </p:nvSpPr>
        <p:spPr>
          <a:xfrm rot="20920335">
            <a:off x="4028481" y="5014053"/>
            <a:ext cx="4085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  <a:latin typeface="Akzidenz Grotesk BE Cn" panose="020B0506000000000000" pitchFamily="34" charset="0"/>
              </a:rPr>
              <a:t>What Does the Bible Say?</a:t>
            </a:r>
          </a:p>
        </p:txBody>
      </p:sp>
    </p:spTree>
    <p:extLst>
      <p:ext uri="{BB962C8B-B14F-4D97-AF65-F5344CB8AC3E}">
        <p14:creationId xmlns:p14="http://schemas.microsoft.com/office/powerpoint/2010/main" val="229258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0920335">
            <a:off x="4028481" y="5014053"/>
            <a:ext cx="4085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  <a:latin typeface="Akzidenz Grotesk BE Cn" panose="020B0506000000000000" pitchFamily="34" charset="0"/>
              </a:rPr>
              <a:t>What Does the Bible Say?</a:t>
            </a:r>
          </a:p>
        </p:txBody>
      </p:sp>
      <p:sp>
        <p:nvSpPr>
          <p:cNvPr id="5" name="TextBox 4"/>
          <p:cNvSpPr txBox="1"/>
          <p:nvPr/>
        </p:nvSpPr>
        <p:spPr>
          <a:xfrm rot="20920335">
            <a:off x="2046664" y="3484270"/>
            <a:ext cx="705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Once Saved,</a:t>
            </a:r>
          </a:p>
          <a:p>
            <a:pPr algn="ctr"/>
            <a:r>
              <a:rPr lang="en-US" sz="56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Always Saved</a:t>
            </a:r>
          </a:p>
        </p:txBody>
      </p:sp>
    </p:spTree>
    <p:extLst>
      <p:ext uri="{BB962C8B-B14F-4D97-AF65-F5344CB8AC3E}">
        <p14:creationId xmlns:p14="http://schemas.microsoft.com/office/powerpoint/2010/main" val="68641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87577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kzidenz Grotesk BE BoldEx" panose="020B0505000000000000" pitchFamily="34" charset="0"/>
                <a:ea typeface="+mn-ea"/>
                <a:cs typeface="+mn-cs"/>
              </a:rPr>
              <a:t>Once saved, always saved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kzidenz Grotesk BE Cn" panose="020B0506000000000000" pitchFamily="34" charset="0"/>
                <a:ea typeface="+mn-ea"/>
                <a:cs typeface="+mn-cs"/>
              </a:rPr>
              <a:t>What Does the Bible Say?</a:t>
            </a:r>
          </a:p>
        </p:txBody>
      </p:sp>
      <p:sp>
        <p:nvSpPr>
          <p:cNvPr id="3" name="Rectangle 2"/>
          <p:cNvSpPr/>
          <p:nvPr/>
        </p:nvSpPr>
        <p:spPr>
          <a:xfrm>
            <a:off x="440575" y="1240868"/>
            <a:ext cx="8262850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800"/>
              </a:spcAft>
              <a:defRPr/>
            </a:pPr>
            <a:r>
              <a:rPr lang="en-US" sz="6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Eternal Security</a:t>
            </a:r>
          </a:p>
          <a:p>
            <a:pPr lvl="0" algn="ctr">
              <a:spcAft>
                <a:spcPts val="800"/>
              </a:spcAft>
              <a:defRPr/>
            </a:pPr>
            <a:r>
              <a:rPr lang="en-US" sz="6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Perseverance of the Saints</a:t>
            </a:r>
          </a:p>
          <a:p>
            <a:pPr lvl="0" algn="ctr">
              <a:spcAft>
                <a:spcPts val="800"/>
              </a:spcAft>
              <a:defRPr/>
            </a:pPr>
            <a:r>
              <a:rPr lang="en-US" sz="6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“A most comforting doctrine”</a:t>
            </a:r>
          </a:p>
        </p:txBody>
      </p:sp>
    </p:spTree>
    <p:extLst>
      <p:ext uri="{BB962C8B-B14F-4D97-AF65-F5344CB8AC3E}">
        <p14:creationId xmlns:p14="http://schemas.microsoft.com/office/powerpoint/2010/main" val="3810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87577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kzidenz Grotesk BE BoldEx" panose="020B0505000000000000" pitchFamily="34" charset="0"/>
                <a:ea typeface="+mn-ea"/>
                <a:cs typeface="+mn-cs"/>
              </a:rPr>
              <a:t>Once saved, always saved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kzidenz Grotesk BE Cn" panose="020B0506000000000000" pitchFamily="34" charset="0"/>
                <a:ea typeface="+mn-ea"/>
                <a:cs typeface="+mn-cs"/>
              </a:rPr>
              <a:t>What Does the Bible Say?</a:t>
            </a:r>
          </a:p>
        </p:txBody>
      </p:sp>
      <p:sp>
        <p:nvSpPr>
          <p:cNvPr id="3" name="Rectangle 2"/>
          <p:cNvSpPr/>
          <p:nvPr/>
        </p:nvSpPr>
        <p:spPr>
          <a:xfrm>
            <a:off x="440575" y="1024737"/>
            <a:ext cx="8262850" cy="3303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800"/>
              </a:spcAft>
              <a:defRPr/>
            </a:pPr>
            <a:r>
              <a:rPr lang="en-US" sz="54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We can be assured of our salvation.</a:t>
            </a:r>
          </a:p>
          <a:p>
            <a:pPr lvl="0" algn="ctr">
              <a:spcAft>
                <a:spcPts val="800"/>
              </a:spcAft>
              <a:defRPr/>
            </a:pPr>
            <a:r>
              <a:rPr lang="en-US" sz="3200" baseline="0" dirty="0">
                <a:solidFill>
                  <a:prstClr val="black"/>
                </a:solidFill>
                <a:latin typeface="GaramondItalic" panose="00000400000000000000" pitchFamily="2" charset="0"/>
              </a:rPr>
              <a:t>John 5:24</a:t>
            </a:r>
          </a:p>
          <a:p>
            <a:pPr lvl="0" algn="ctr">
              <a:spcAft>
                <a:spcPts val="80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John 10:27-29</a:t>
            </a:r>
          </a:p>
          <a:p>
            <a:pPr lvl="0" algn="ctr">
              <a:spcAft>
                <a:spcPts val="80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1 Peter 1:3-5</a:t>
            </a:r>
          </a:p>
          <a:p>
            <a:pPr lvl="0" algn="ctr">
              <a:spcAft>
                <a:spcPts val="800"/>
              </a:spcAft>
              <a:defRPr/>
            </a:pPr>
            <a:r>
              <a:rPr lang="en-US" sz="3200" baseline="0" dirty="0">
                <a:solidFill>
                  <a:prstClr val="black"/>
                </a:solidFill>
                <a:latin typeface="GaramondItalic" panose="00000400000000000000" pitchFamily="2" charset="0"/>
              </a:rPr>
              <a:t>Romans 8:1</a:t>
            </a:r>
          </a:p>
        </p:txBody>
      </p:sp>
    </p:spTree>
    <p:extLst>
      <p:ext uri="{BB962C8B-B14F-4D97-AF65-F5344CB8AC3E}">
        <p14:creationId xmlns:p14="http://schemas.microsoft.com/office/powerpoint/2010/main" val="16229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87577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kzidenz Grotesk BE BoldEx" panose="020B0505000000000000" pitchFamily="34" charset="0"/>
                <a:ea typeface="+mn-ea"/>
                <a:cs typeface="+mn-cs"/>
              </a:rPr>
              <a:t>Once saved, always saved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kzidenz Grotesk BE Cn" panose="020B0506000000000000" pitchFamily="34" charset="0"/>
                <a:ea typeface="+mn-ea"/>
                <a:cs typeface="+mn-cs"/>
              </a:rPr>
              <a:t>What Does the Bible Say?</a:t>
            </a:r>
          </a:p>
        </p:txBody>
      </p:sp>
      <p:sp>
        <p:nvSpPr>
          <p:cNvPr id="3" name="Rectangle 2"/>
          <p:cNvSpPr/>
          <p:nvPr/>
        </p:nvSpPr>
        <p:spPr>
          <a:xfrm>
            <a:off x="440575" y="1024737"/>
            <a:ext cx="8262850" cy="5088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800"/>
              </a:spcAft>
              <a:defRPr/>
            </a:pPr>
            <a:r>
              <a:rPr lang="en-US" sz="54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There is a possibility of apostasy.</a:t>
            </a:r>
          </a:p>
          <a:p>
            <a:pPr lvl="0" algn="ctr">
              <a:spcAft>
                <a:spcPts val="800"/>
              </a:spcAft>
              <a:defRPr/>
            </a:pPr>
            <a:r>
              <a:rPr lang="en-US" sz="3200" baseline="0" dirty="0">
                <a:solidFill>
                  <a:prstClr val="black"/>
                </a:solidFill>
                <a:latin typeface="GaramondItalic" panose="00000400000000000000" pitchFamily="2" charset="0"/>
              </a:rPr>
              <a:t>Luke 15:11-24</a:t>
            </a:r>
          </a:p>
          <a:p>
            <a:pPr lvl="0" algn="ctr">
              <a:spcAft>
                <a:spcPts val="80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Hebrews 3:12</a:t>
            </a:r>
          </a:p>
          <a:p>
            <a:pPr lvl="0" algn="ctr">
              <a:spcAft>
                <a:spcPts val="80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Hebrews 6:4-6</a:t>
            </a:r>
          </a:p>
          <a:p>
            <a:pPr lvl="0" algn="ctr">
              <a:spcAft>
                <a:spcPts val="80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Hebrews 10:26-27</a:t>
            </a:r>
          </a:p>
          <a:p>
            <a:pPr lvl="0" algn="ctr">
              <a:spcAft>
                <a:spcPts val="80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Galatians 5:4</a:t>
            </a:r>
          </a:p>
          <a:p>
            <a:pPr lvl="0" algn="ctr">
              <a:spcAft>
                <a:spcPts val="800"/>
              </a:spcAft>
              <a:defRPr/>
            </a:pPr>
            <a:r>
              <a:rPr lang="en-US" sz="3200" baseline="0" dirty="0">
                <a:solidFill>
                  <a:prstClr val="black"/>
                </a:solidFill>
                <a:latin typeface="GaramondItalic" panose="00000400000000000000" pitchFamily="2" charset="0"/>
              </a:rPr>
              <a:t>2 Peter 2:20-22</a:t>
            </a:r>
          </a:p>
          <a:p>
            <a:pPr lvl="0" algn="ctr">
              <a:spcAft>
                <a:spcPts val="800"/>
              </a:spcAft>
              <a:defRPr/>
            </a:pPr>
            <a:endParaRPr lang="en-US" sz="3200" baseline="0" dirty="0">
              <a:solidFill>
                <a:prstClr val="black"/>
              </a:solidFill>
              <a:latin typeface="GaramondItalic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82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37304"/>
            <a:ext cx="9143999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 Grotesk BE BoldEx" panose="020B0505000000000000" pitchFamily="34" charset="0"/>
              </a:rPr>
              <a:t>Applications</a:t>
            </a:r>
            <a:endParaRPr kumimoji="0" lang="en-US" sz="5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zidenz Grotesk BE BoldEx" panose="020B0505000000000000" pitchFamily="34" charset="0"/>
            </a:endParaRP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zidenz Grotesk BE Cn" panose="020B0506000000000000" pitchFamily="34" charset="0"/>
            </a:endParaRP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 Grotesk BE Cn" panose="020B0506000000000000" pitchFamily="34" charset="0"/>
              </a:rPr>
              <a:t>Salvation is conditional.</a:t>
            </a: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endParaRPr lang="en-US" sz="1200" dirty="0">
              <a:solidFill>
                <a:prstClr val="black"/>
              </a:solidFill>
              <a:latin typeface="Akzidenz Grotesk BE Cn" panose="020B0506000000000000" pitchFamily="34" charset="0"/>
            </a:endParaRP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Faith is not a one-time event.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787577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kzidenz Grotesk BE BoldEx" panose="020B0505000000000000" pitchFamily="34" charset="0"/>
                <a:ea typeface="+mn-ea"/>
                <a:cs typeface="+mn-cs"/>
              </a:rPr>
              <a:t>Once saved, always saved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kzidenz Grotesk BE Cn" panose="020B0506000000000000" pitchFamily="34" charset="0"/>
                <a:ea typeface="+mn-ea"/>
                <a:cs typeface="+mn-cs"/>
              </a:rPr>
              <a:t>What Does the Bible Say?</a:t>
            </a:r>
          </a:p>
        </p:txBody>
      </p:sp>
    </p:spTree>
    <p:extLst>
      <p:ext uri="{BB962C8B-B14F-4D97-AF65-F5344CB8AC3E}">
        <p14:creationId xmlns:p14="http://schemas.microsoft.com/office/powerpoint/2010/main" val="322575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773</TotalTime>
  <Words>125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Akzidenz Grotesk BE BoldEx</vt:lpstr>
      <vt:lpstr>Akzidenz Grotesk BE Cn</vt:lpstr>
      <vt:lpstr>Akzidenz Grotesk BE Ex</vt:lpstr>
      <vt:lpstr>Arial</vt:lpstr>
      <vt:lpstr>Calibri</vt:lpstr>
      <vt:lpstr>Calibri Light</vt:lpstr>
      <vt:lpstr>Edmondsans Bold</vt:lpstr>
      <vt:lpstr>GaramondItalic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96</cp:revision>
  <dcterms:created xsi:type="dcterms:W3CDTF">2017-01-06T20:17:19Z</dcterms:created>
  <dcterms:modified xsi:type="dcterms:W3CDTF">2017-03-19T21:26:19Z</dcterms:modified>
</cp:coreProperties>
</file>