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3" r:id="rId2"/>
    <p:sldId id="269" r:id="rId3"/>
    <p:sldId id="270" r:id="rId4"/>
    <p:sldId id="272" r:id="rId5"/>
    <p:sldId id="271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78D"/>
    <a:srgbClr val="F2603E"/>
    <a:srgbClr val="F4AA78"/>
    <a:srgbClr val="FF9933"/>
    <a:srgbClr val="8B3E36"/>
    <a:srgbClr val="65AFBB"/>
    <a:srgbClr val="9B652D"/>
    <a:srgbClr val="E6E6E6"/>
    <a:srgbClr val="9ADCE8"/>
    <a:srgbClr val="BAB9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6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hall Reid" userId="d17931b4e14e5cc9" providerId="LiveId" clId="{21CB6C73-1686-434C-8C0F-7C1088EC6699}"/>
    <pc:docChg chg="delSld">
      <pc:chgData name="Marshall Reid" userId="d17931b4e14e5cc9" providerId="LiveId" clId="{21CB6C73-1686-434C-8C0F-7C1088EC6699}" dt="2018-04-26T23:43:08.438" v="4" actId="2696"/>
      <pc:docMkLst>
        <pc:docMk/>
      </pc:docMkLst>
      <pc:sldChg chg="del">
        <pc:chgData name="Marshall Reid" userId="d17931b4e14e5cc9" providerId="LiveId" clId="{21CB6C73-1686-434C-8C0F-7C1088EC6699}" dt="2018-04-26T23:43:08.225" v="0" actId="2696"/>
        <pc:sldMkLst>
          <pc:docMk/>
          <pc:sldMk cId="3143140940" sldId="275"/>
        </pc:sldMkLst>
      </pc:sldChg>
      <pc:sldChg chg="del">
        <pc:chgData name="Marshall Reid" userId="d17931b4e14e5cc9" providerId="LiveId" clId="{21CB6C73-1686-434C-8C0F-7C1088EC6699}" dt="2018-04-26T23:43:08.270" v="1" actId="2696"/>
        <pc:sldMkLst>
          <pc:docMk/>
          <pc:sldMk cId="2820820380" sldId="279"/>
        </pc:sldMkLst>
      </pc:sldChg>
      <pc:sldChg chg="del">
        <pc:chgData name="Marshall Reid" userId="d17931b4e14e5cc9" providerId="LiveId" clId="{21CB6C73-1686-434C-8C0F-7C1088EC6699}" dt="2018-04-26T23:43:08.324" v="2" actId="2696"/>
        <pc:sldMkLst>
          <pc:docMk/>
          <pc:sldMk cId="3094487991" sldId="280"/>
        </pc:sldMkLst>
      </pc:sldChg>
      <pc:sldChg chg="del">
        <pc:chgData name="Marshall Reid" userId="d17931b4e14e5cc9" providerId="LiveId" clId="{21CB6C73-1686-434C-8C0F-7C1088EC6699}" dt="2018-04-26T23:43:08.382" v="3" actId="2696"/>
        <pc:sldMkLst>
          <pc:docMk/>
          <pc:sldMk cId="4136067717" sldId="281"/>
        </pc:sldMkLst>
      </pc:sldChg>
      <pc:sldChg chg="del">
        <pc:chgData name="Marshall Reid" userId="d17931b4e14e5cc9" providerId="LiveId" clId="{21CB6C73-1686-434C-8C0F-7C1088EC6699}" dt="2018-04-26T23:43:08.438" v="4" actId="2696"/>
        <pc:sldMkLst>
          <pc:docMk/>
          <pc:sldMk cId="2089739043" sldId="28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FE8CE-C5CC-487D-89C9-D9EC6A90EC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A8A2FD-06E8-4BF0-BE2D-82A6B14D7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B4A12-AB2F-45AE-8517-7BD59A26D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A0E-CAB8-4A51-9A70-2E384C06A16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6DAC0-72DE-42C2-9995-C9DCBF285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EF9DD-B12E-451F-9AB7-CFCDD5EA2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2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4787D-CAEC-4A65-BCD3-0D6D9D86B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3CF679-A7CC-47A7-A166-3C9AB2ED5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B7482-9916-48EE-A62B-89DC9A2FE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A0E-CAB8-4A51-9A70-2E384C06A16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A88B1-3430-46A9-887D-5ED22BA05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25A6F-78E6-4A19-8520-BEF374601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2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1D3679-0C2B-4DCA-9421-B45C1482BD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E3DA9D-0D80-45C9-BCB0-D71AD047F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86199-A4C9-4979-A80B-416A16C63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A0E-CAB8-4A51-9A70-2E384C06A16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E3F3E-5730-4BC7-ADAB-D441F6A4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7E725-F6F4-4592-BEF2-8E630CF99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A90A1-834F-4DD5-B345-C4C73E16B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97AFD-3EF6-4665-8031-EBFC4CF18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BC4A1-17C8-48E5-A3C7-40736A832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A0E-CAB8-4A51-9A70-2E384C06A16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7B5EE-306B-4334-B3B8-BB9841BD3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60262-6285-4D9C-93E8-7C45E7DD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7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F8CA4-BFB4-49A6-81DA-BFF2A3DD1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A3C89-0C86-414E-A8D3-073C5F951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859F3-2E95-4DA9-9880-35EBCDC44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A0E-CAB8-4A51-9A70-2E384C06A16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A4489-F6D0-4ED7-A00D-C9F4F5F77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883C7-533F-4F68-A5BC-0AA7C062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15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6841C-D2D2-4B27-ADCE-B35AEC7C6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47EDA-265A-41F0-8FA5-60B2699508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8E131-AC02-40F4-82B4-BBC7E710C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7F924-813D-4A0B-A834-03092982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A0E-CAB8-4A51-9A70-2E384C06A16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CC89F-FCD2-4825-888C-91CC90BA7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6DB8E-6E5F-4A6C-AAA9-248ED551D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4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DBAAE-B16F-4D2D-831A-054FF4AC7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88AFB-6F14-45E8-989E-FD8BB8BC4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C8BF71-BE24-4D8D-80F7-A30F2DDD0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58999D-9CC6-4079-B0BB-66378C6E67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1F62C7-4DEA-436B-9953-6CE55B0A46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7456F3-3582-4FA9-B46F-D4EA0A9E3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A0E-CAB8-4A51-9A70-2E384C06A16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A4EEFA-B797-4E82-BD0E-C93C93D0E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831AF0-E896-40DE-87ED-E8B4D4EFF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3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419E0-196A-4F2B-8797-762BFEEBE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64924D-B37E-4985-A758-9C4852652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A0E-CAB8-4A51-9A70-2E384C06A16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E61624-101B-4E2E-AB87-F41676315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7A4496-A57D-40B6-81CB-BC9A2A2AC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2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84E8B7-CA09-462A-B76C-5D41381F0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A0E-CAB8-4A51-9A70-2E384C06A16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1D5D3-D819-4276-8DA8-9AA56FE2F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1E7A42-D547-45C5-B0E0-5765B304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5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E3B0F-7358-43D6-8BD5-5DAA0ECD8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075BA-27B9-4B20-AF20-7436FE29C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09216D-C9B4-4B23-A287-D6538BC3C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78BA5-CA98-469D-8211-AE71C6B67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A0E-CAB8-4A51-9A70-2E384C06A16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D84D23-E840-4445-A682-49A1BE44A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A3B4A-8A81-44BD-98A6-83E8CB497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6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F73B3-E82D-4331-BBF7-E7BA80867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55AB1A-837D-499C-B7A6-435BACB857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2CFFAE-0E7F-4F30-BD75-F178DFFE2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71921-0565-47FA-8D53-17BCFBD31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A0E-CAB8-4A51-9A70-2E384C06A16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C681B-D277-465B-9518-8BD75409D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27029F-7BC1-4DE6-A04F-6591B13B6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z616578.vo.msecnd.net/files/2017/03/13/636250274395329333-709917895_WoodTable_Bible.jpg">
            <a:extLst>
              <a:ext uri="{FF2B5EF4-FFF2-40B4-BE49-F238E27FC236}">
                <a16:creationId xmlns:a16="http://schemas.microsoft.com/office/drawing/2014/main" id="{60C80C25-FEF7-4F24-9A26-7A4784AD9CA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7" r="1210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F43D8-261F-4DE5-85A0-0F28B2364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12134-CFCA-4128-9A20-2897D1811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0B733-4CCA-49F9-A308-E8DB167886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47A0E-CAB8-4A51-9A70-2E384C06A16F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7D797-38A2-454B-B42F-8C7E880E99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B1BB2-9E17-4F95-81ED-20D845F7D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5379C-7287-4352-88A9-FABA048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3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8D727D-0232-4D26-850B-41B310AF43F0}"/>
              </a:ext>
            </a:extLst>
          </p:cNvPr>
          <p:cNvSpPr txBox="1"/>
          <p:nvPr/>
        </p:nvSpPr>
        <p:spPr>
          <a:xfrm>
            <a:off x="3209776" y="68324"/>
            <a:ext cx="2724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cap="all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How to Study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A0AE92-0F38-435B-9B1A-9DDE6FD4953F}"/>
              </a:ext>
            </a:extLst>
          </p:cNvPr>
          <p:cNvSpPr/>
          <p:nvPr/>
        </p:nvSpPr>
        <p:spPr>
          <a:xfrm>
            <a:off x="1864821" y="425056"/>
            <a:ext cx="5414356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cap="all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the Bible</a:t>
            </a:r>
            <a:endParaRPr lang="en-US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87DEF45-9282-40F9-8179-97DD90D79FA1}"/>
              </a:ext>
            </a:extLst>
          </p:cNvPr>
          <p:cNvGrpSpPr/>
          <p:nvPr/>
        </p:nvGrpSpPr>
        <p:grpSpPr>
          <a:xfrm>
            <a:off x="2312322" y="453044"/>
            <a:ext cx="4519353" cy="1625138"/>
            <a:chOff x="432262" y="591589"/>
            <a:chExt cx="4519353" cy="1625138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E2ACF49-665D-4F89-9C8B-14EA1FF4BA09}"/>
                </a:ext>
              </a:extLst>
            </p:cNvPr>
            <p:cNvCxnSpPr/>
            <p:nvPr/>
          </p:nvCxnSpPr>
          <p:spPr>
            <a:xfrm flipH="1">
              <a:off x="432262" y="591589"/>
              <a:ext cx="886691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274FC0C-9BCA-4522-83D6-17AFC25E7A07}"/>
                </a:ext>
              </a:extLst>
            </p:cNvPr>
            <p:cNvCxnSpPr/>
            <p:nvPr/>
          </p:nvCxnSpPr>
          <p:spPr>
            <a:xfrm>
              <a:off x="461354" y="591589"/>
              <a:ext cx="0" cy="1625138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C2CC628-B5AA-4C0A-B174-4F7C8F1E3C1C}"/>
                </a:ext>
              </a:extLst>
            </p:cNvPr>
            <p:cNvCxnSpPr/>
            <p:nvPr/>
          </p:nvCxnSpPr>
          <p:spPr>
            <a:xfrm flipH="1">
              <a:off x="4064924" y="598516"/>
              <a:ext cx="886691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5026C60-153B-4300-8847-50515701E54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0574" y="2188719"/>
              <a:ext cx="4480560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2B9618D-9096-4DEE-9F1E-08F140A79708}"/>
                </a:ext>
              </a:extLst>
            </p:cNvPr>
            <p:cNvCxnSpPr/>
            <p:nvPr/>
          </p:nvCxnSpPr>
          <p:spPr>
            <a:xfrm>
              <a:off x="4921778" y="591589"/>
              <a:ext cx="0" cy="1625138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B8F1132E-44E5-450F-8CD8-792BA571D064}"/>
              </a:ext>
            </a:extLst>
          </p:cNvPr>
          <p:cNvSpPr txBox="1"/>
          <p:nvPr/>
        </p:nvSpPr>
        <p:spPr>
          <a:xfrm>
            <a:off x="2080412" y="2524033"/>
            <a:ext cx="4983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cap="small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and ENJOY it!</a:t>
            </a:r>
          </a:p>
        </p:txBody>
      </p:sp>
    </p:spTree>
    <p:extLst>
      <p:ext uri="{BB962C8B-B14F-4D97-AF65-F5344CB8AC3E}">
        <p14:creationId xmlns:p14="http://schemas.microsoft.com/office/powerpoint/2010/main" val="420505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2CBA2C25-BE68-446D-94EC-4F0C2CF01B2B}"/>
              </a:ext>
            </a:extLst>
          </p:cNvPr>
          <p:cNvSpPr txBox="1"/>
          <p:nvPr/>
        </p:nvSpPr>
        <p:spPr>
          <a:xfrm>
            <a:off x="6065636" y="5326719"/>
            <a:ext cx="2741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cap="all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How to Study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7D0FF34-23E6-40DA-A6BA-95EDAB75D17C}"/>
              </a:ext>
            </a:extLst>
          </p:cNvPr>
          <p:cNvSpPr/>
          <p:nvPr/>
        </p:nvSpPr>
        <p:spPr>
          <a:xfrm>
            <a:off x="6065636" y="5619107"/>
            <a:ext cx="274193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cap="all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the Bible</a:t>
            </a:r>
            <a:endParaRPr lang="en-US" sz="105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45ADD36-422D-4FF3-8F0F-F9D51BD38618}"/>
              </a:ext>
            </a:extLst>
          </p:cNvPr>
          <p:cNvGrpSpPr/>
          <p:nvPr/>
        </p:nvGrpSpPr>
        <p:grpSpPr>
          <a:xfrm>
            <a:off x="6075703" y="5514291"/>
            <a:ext cx="2722973" cy="1101023"/>
            <a:chOff x="432262" y="546100"/>
            <a:chExt cx="4519353" cy="1686186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BE39019-9A84-4FC9-9AA9-731B281F2604}"/>
                </a:ext>
              </a:extLst>
            </p:cNvPr>
            <p:cNvCxnSpPr/>
            <p:nvPr/>
          </p:nvCxnSpPr>
          <p:spPr>
            <a:xfrm flipH="1">
              <a:off x="432262" y="591589"/>
              <a:ext cx="886691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7407C9F-747C-43EE-8AA1-9F16BA302530}"/>
                </a:ext>
              </a:extLst>
            </p:cNvPr>
            <p:cNvCxnSpPr>
              <a:cxnSpLocks/>
            </p:cNvCxnSpPr>
            <p:nvPr/>
          </p:nvCxnSpPr>
          <p:spPr>
            <a:xfrm>
              <a:off x="461354" y="546100"/>
              <a:ext cx="0" cy="1686186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1B5AB48-524C-404A-8BD8-E9F58F79EEB6}"/>
                </a:ext>
              </a:extLst>
            </p:cNvPr>
            <p:cNvCxnSpPr/>
            <p:nvPr/>
          </p:nvCxnSpPr>
          <p:spPr>
            <a:xfrm flipH="1">
              <a:off x="4064923" y="594626"/>
              <a:ext cx="886692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53EEE71-9336-4408-9DB3-3620673D3C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262" y="2188719"/>
              <a:ext cx="4488876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9EFFFA8-AEC8-4204-81AE-AEC7D9E465E8}"/>
                </a:ext>
              </a:extLst>
            </p:cNvPr>
            <p:cNvCxnSpPr/>
            <p:nvPr/>
          </p:nvCxnSpPr>
          <p:spPr>
            <a:xfrm>
              <a:off x="4921138" y="551832"/>
              <a:ext cx="0" cy="1680454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A6FBCF86-E836-449A-A761-2F8EF1AD7163}"/>
              </a:ext>
            </a:extLst>
          </p:cNvPr>
          <p:cNvSpPr txBox="1"/>
          <p:nvPr/>
        </p:nvSpPr>
        <p:spPr>
          <a:xfrm>
            <a:off x="408709" y="1139370"/>
            <a:ext cx="8326582" cy="212365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US" sz="6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The key to enjoying Bible study is first hand discovery.</a:t>
            </a:r>
          </a:p>
        </p:txBody>
      </p:sp>
    </p:spTree>
    <p:extLst>
      <p:ext uri="{BB962C8B-B14F-4D97-AF65-F5344CB8AC3E}">
        <p14:creationId xmlns:p14="http://schemas.microsoft.com/office/powerpoint/2010/main" val="384323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2CBA2C25-BE68-446D-94EC-4F0C2CF01B2B}"/>
              </a:ext>
            </a:extLst>
          </p:cNvPr>
          <p:cNvSpPr txBox="1"/>
          <p:nvPr/>
        </p:nvSpPr>
        <p:spPr>
          <a:xfrm>
            <a:off x="6065636" y="5326719"/>
            <a:ext cx="2741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cap="all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How to Study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7D0FF34-23E6-40DA-A6BA-95EDAB75D17C}"/>
              </a:ext>
            </a:extLst>
          </p:cNvPr>
          <p:cNvSpPr/>
          <p:nvPr/>
        </p:nvSpPr>
        <p:spPr>
          <a:xfrm>
            <a:off x="6065636" y="5619107"/>
            <a:ext cx="274193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cap="all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the Bible</a:t>
            </a:r>
            <a:endParaRPr lang="en-US" sz="105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45ADD36-422D-4FF3-8F0F-F9D51BD38618}"/>
              </a:ext>
            </a:extLst>
          </p:cNvPr>
          <p:cNvGrpSpPr/>
          <p:nvPr/>
        </p:nvGrpSpPr>
        <p:grpSpPr>
          <a:xfrm>
            <a:off x="6075703" y="5514291"/>
            <a:ext cx="2722973" cy="1101023"/>
            <a:chOff x="432262" y="546100"/>
            <a:chExt cx="4519353" cy="1686186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BE39019-9A84-4FC9-9AA9-731B281F2604}"/>
                </a:ext>
              </a:extLst>
            </p:cNvPr>
            <p:cNvCxnSpPr/>
            <p:nvPr/>
          </p:nvCxnSpPr>
          <p:spPr>
            <a:xfrm flipH="1">
              <a:off x="432262" y="591589"/>
              <a:ext cx="886691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7407C9F-747C-43EE-8AA1-9F16BA302530}"/>
                </a:ext>
              </a:extLst>
            </p:cNvPr>
            <p:cNvCxnSpPr>
              <a:cxnSpLocks/>
            </p:cNvCxnSpPr>
            <p:nvPr/>
          </p:nvCxnSpPr>
          <p:spPr>
            <a:xfrm>
              <a:off x="461354" y="546100"/>
              <a:ext cx="0" cy="1686186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1B5AB48-524C-404A-8BD8-E9F58F79EEB6}"/>
                </a:ext>
              </a:extLst>
            </p:cNvPr>
            <p:cNvCxnSpPr/>
            <p:nvPr/>
          </p:nvCxnSpPr>
          <p:spPr>
            <a:xfrm flipH="1">
              <a:off x="4064923" y="594626"/>
              <a:ext cx="886692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53EEE71-9336-4408-9DB3-3620673D3C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262" y="2188719"/>
              <a:ext cx="4488876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9EFFFA8-AEC8-4204-81AE-AEC7D9E465E8}"/>
                </a:ext>
              </a:extLst>
            </p:cNvPr>
            <p:cNvCxnSpPr/>
            <p:nvPr/>
          </p:nvCxnSpPr>
          <p:spPr>
            <a:xfrm>
              <a:off x="4921138" y="551832"/>
              <a:ext cx="0" cy="1680454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797D7876-94BC-49BB-835F-04529FF5637B}"/>
              </a:ext>
            </a:extLst>
          </p:cNvPr>
          <p:cNvSpPr txBox="1"/>
          <p:nvPr/>
        </p:nvSpPr>
        <p:spPr>
          <a:xfrm>
            <a:off x="232756" y="0"/>
            <a:ext cx="8678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cap="all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The inductive method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A99E5B-2F0E-43BB-9E3F-67326DDCF84F}"/>
              </a:ext>
            </a:extLst>
          </p:cNvPr>
          <p:cNvSpPr txBox="1"/>
          <p:nvPr/>
        </p:nvSpPr>
        <p:spPr>
          <a:xfrm>
            <a:off x="2155075" y="1490008"/>
            <a:ext cx="4833851" cy="212365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Independent study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Careful observation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Big picture before details</a:t>
            </a:r>
          </a:p>
        </p:txBody>
      </p:sp>
    </p:spTree>
    <p:extLst>
      <p:ext uri="{BB962C8B-B14F-4D97-AF65-F5344CB8AC3E}">
        <p14:creationId xmlns:p14="http://schemas.microsoft.com/office/powerpoint/2010/main" val="235980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2CBA2C25-BE68-446D-94EC-4F0C2CF01B2B}"/>
              </a:ext>
            </a:extLst>
          </p:cNvPr>
          <p:cNvSpPr txBox="1"/>
          <p:nvPr/>
        </p:nvSpPr>
        <p:spPr>
          <a:xfrm>
            <a:off x="6065636" y="5326719"/>
            <a:ext cx="2741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cap="all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How to Study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7D0FF34-23E6-40DA-A6BA-95EDAB75D17C}"/>
              </a:ext>
            </a:extLst>
          </p:cNvPr>
          <p:cNvSpPr/>
          <p:nvPr/>
        </p:nvSpPr>
        <p:spPr>
          <a:xfrm>
            <a:off x="6065636" y="5619107"/>
            <a:ext cx="274193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cap="all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the Bible</a:t>
            </a:r>
            <a:endParaRPr lang="en-US" sz="105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45ADD36-422D-4FF3-8F0F-F9D51BD38618}"/>
              </a:ext>
            </a:extLst>
          </p:cNvPr>
          <p:cNvGrpSpPr/>
          <p:nvPr/>
        </p:nvGrpSpPr>
        <p:grpSpPr>
          <a:xfrm>
            <a:off x="6075703" y="5514291"/>
            <a:ext cx="2722973" cy="1101023"/>
            <a:chOff x="432262" y="546100"/>
            <a:chExt cx="4519353" cy="1686186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BE39019-9A84-4FC9-9AA9-731B281F2604}"/>
                </a:ext>
              </a:extLst>
            </p:cNvPr>
            <p:cNvCxnSpPr/>
            <p:nvPr/>
          </p:nvCxnSpPr>
          <p:spPr>
            <a:xfrm flipH="1">
              <a:off x="432262" y="591589"/>
              <a:ext cx="886691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7407C9F-747C-43EE-8AA1-9F16BA302530}"/>
                </a:ext>
              </a:extLst>
            </p:cNvPr>
            <p:cNvCxnSpPr>
              <a:cxnSpLocks/>
            </p:cNvCxnSpPr>
            <p:nvPr/>
          </p:nvCxnSpPr>
          <p:spPr>
            <a:xfrm>
              <a:off x="461354" y="546100"/>
              <a:ext cx="0" cy="1686186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1B5AB48-524C-404A-8BD8-E9F58F79EEB6}"/>
                </a:ext>
              </a:extLst>
            </p:cNvPr>
            <p:cNvCxnSpPr/>
            <p:nvPr/>
          </p:nvCxnSpPr>
          <p:spPr>
            <a:xfrm flipH="1">
              <a:off x="4064923" y="594626"/>
              <a:ext cx="886692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53EEE71-9336-4408-9DB3-3620673D3C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262" y="2188719"/>
              <a:ext cx="4488876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9EFFFA8-AEC8-4204-81AE-AEC7D9E465E8}"/>
                </a:ext>
              </a:extLst>
            </p:cNvPr>
            <p:cNvCxnSpPr/>
            <p:nvPr/>
          </p:nvCxnSpPr>
          <p:spPr>
            <a:xfrm>
              <a:off x="4921138" y="551832"/>
              <a:ext cx="0" cy="1680454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797D7876-94BC-49BB-835F-04529FF5637B}"/>
              </a:ext>
            </a:extLst>
          </p:cNvPr>
          <p:cNvSpPr txBox="1"/>
          <p:nvPr/>
        </p:nvSpPr>
        <p:spPr>
          <a:xfrm>
            <a:off x="232756" y="0"/>
            <a:ext cx="8678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cap="all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The inductive method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A99E5B-2F0E-43BB-9E3F-67326DDCF84F}"/>
              </a:ext>
            </a:extLst>
          </p:cNvPr>
          <p:cNvSpPr txBox="1"/>
          <p:nvPr/>
        </p:nvSpPr>
        <p:spPr>
          <a:xfrm>
            <a:off x="1732423" y="1271763"/>
            <a:ext cx="5679151" cy="280076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Begins with </a:t>
            </a:r>
            <a:r>
              <a:rPr lang="en-US" sz="44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observation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Follows with </a:t>
            </a:r>
            <a:r>
              <a:rPr lang="en-US" sz="44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interpretation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Pleads for </a:t>
            </a:r>
            <a:r>
              <a:rPr lang="en-US" sz="44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application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4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Concludes with </a:t>
            </a:r>
            <a:r>
              <a:rPr lang="en-US" sz="44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385500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2CBA2C25-BE68-446D-94EC-4F0C2CF01B2B}"/>
              </a:ext>
            </a:extLst>
          </p:cNvPr>
          <p:cNvSpPr txBox="1"/>
          <p:nvPr/>
        </p:nvSpPr>
        <p:spPr>
          <a:xfrm>
            <a:off x="6065636" y="5326719"/>
            <a:ext cx="2741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cap="all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How to Study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7D0FF34-23E6-40DA-A6BA-95EDAB75D17C}"/>
              </a:ext>
            </a:extLst>
          </p:cNvPr>
          <p:cNvSpPr/>
          <p:nvPr/>
        </p:nvSpPr>
        <p:spPr>
          <a:xfrm>
            <a:off x="6065636" y="5619107"/>
            <a:ext cx="274193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cap="all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the Bible</a:t>
            </a:r>
            <a:endParaRPr lang="en-US" sz="105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45ADD36-422D-4FF3-8F0F-F9D51BD38618}"/>
              </a:ext>
            </a:extLst>
          </p:cNvPr>
          <p:cNvGrpSpPr/>
          <p:nvPr/>
        </p:nvGrpSpPr>
        <p:grpSpPr>
          <a:xfrm>
            <a:off x="6075703" y="5514291"/>
            <a:ext cx="2722973" cy="1101023"/>
            <a:chOff x="432262" y="546100"/>
            <a:chExt cx="4519353" cy="1686186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BE39019-9A84-4FC9-9AA9-731B281F2604}"/>
                </a:ext>
              </a:extLst>
            </p:cNvPr>
            <p:cNvCxnSpPr/>
            <p:nvPr/>
          </p:nvCxnSpPr>
          <p:spPr>
            <a:xfrm flipH="1">
              <a:off x="432262" y="591589"/>
              <a:ext cx="886691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7407C9F-747C-43EE-8AA1-9F16BA302530}"/>
                </a:ext>
              </a:extLst>
            </p:cNvPr>
            <p:cNvCxnSpPr>
              <a:cxnSpLocks/>
            </p:cNvCxnSpPr>
            <p:nvPr/>
          </p:nvCxnSpPr>
          <p:spPr>
            <a:xfrm>
              <a:off x="461354" y="546100"/>
              <a:ext cx="0" cy="1686186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1B5AB48-524C-404A-8BD8-E9F58F79EEB6}"/>
                </a:ext>
              </a:extLst>
            </p:cNvPr>
            <p:cNvCxnSpPr/>
            <p:nvPr/>
          </p:nvCxnSpPr>
          <p:spPr>
            <a:xfrm flipH="1">
              <a:off x="4064923" y="594626"/>
              <a:ext cx="886692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53EEE71-9336-4408-9DB3-3620673D3C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262" y="2188719"/>
              <a:ext cx="4488876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9EFFFA8-AEC8-4204-81AE-AEC7D9E465E8}"/>
                </a:ext>
              </a:extLst>
            </p:cNvPr>
            <p:cNvCxnSpPr/>
            <p:nvPr/>
          </p:nvCxnSpPr>
          <p:spPr>
            <a:xfrm>
              <a:off x="4921138" y="551832"/>
              <a:ext cx="0" cy="1680454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797D7876-94BC-49BB-835F-04529FF5637B}"/>
              </a:ext>
            </a:extLst>
          </p:cNvPr>
          <p:cNvSpPr txBox="1"/>
          <p:nvPr/>
        </p:nvSpPr>
        <p:spPr>
          <a:xfrm>
            <a:off x="232756" y="0"/>
            <a:ext cx="8678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cap="all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Suggestions for bible study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A99E5B-2F0E-43BB-9E3F-67326DDCF84F}"/>
              </a:ext>
            </a:extLst>
          </p:cNvPr>
          <p:cNvSpPr txBox="1"/>
          <p:nvPr/>
        </p:nvSpPr>
        <p:spPr>
          <a:xfrm>
            <a:off x="1370908" y="1233215"/>
            <a:ext cx="6402185" cy="286232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Follow a regular consistent pattern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Read at least once each day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Quiet setting with limited distractions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Choose a time when you are the most alert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Read from multiple versions</a:t>
            </a:r>
          </a:p>
        </p:txBody>
      </p:sp>
    </p:spTree>
    <p:extLst>
      <p:ext uri="{BB962C8B-B14F-4D97-AF65-F5344CB8AC3E}">
        <p14:creationId xmlns:p14="http://schemas.microsoft.com/office/powerpoint/2010/main" val="314598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2CBA2C25-BE68-446D-94EC-4F0C2CF01B2B}"/>
              </a:ext>
            </a:extLst>
          </p:cNvPr>
          <p:cNvSpPr txBox="1"/>
          <p:nvPr/>
        </p:nvSpPr>
        <p:spPr>
          <a:xfrm>
            <a:off x="6065636" y="5326719"/>
            <a:ext cx="2741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cap="all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How to Study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7D0FF34-23E6-40DA-A6BA-95EDAB75D17C}"/>
              </a:ext>
            </a:extLst>
          </p:cNvPr>
          <p:cNvSpPr/>
          <p:nvPr/>
        </p:nvSpPr>
        <p:spPr>
          <a:xfrm>
            <a:off x="6065636" y="5619107"/>
            <a:ext cx="274193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cap="all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the Bible</a:t>
            </a:r>
            <a:endParaRPr lang="en-US" sz="105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45ADD36-422D-4FF3-8F0F-F9D51BD38618}"/>
              </a:ext>
            </a:extLst>
          </p:cNvPr>
          <p:cNvGrpSpPr/>
          <p:nvPr/>
        </p:nvGrpSpPr>
        <p:grpSpPr>
          <a:xfrm>
            <a:off x="6075703" y="5514291"/>
            <a:ext cx="2722973" cy="1101023"/>
            <a:chOff x="432262" y="546100"/>
            <a:chExt cx="4519353" cy="1686186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BE39019-9A84-4FC9-9AA9-731B281F2604}"/>
                </a:ext>
              </a:extLst>
            </p:cNvPr>
            <p:cNvCxnSpPr/>
            <p:nvPr/>
          </p:nvCxnSpPr>
          <p:spPr>
            <a:xfrm flipH="1">
              <a:off x="432262" y="591589"/>
              <a:ext cx="886691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7407C9F-747C-43EE-8AA1-9F16BA302530}"/>
                </a:ext>
              </a:extLst>
            </p:cNvPr>
            <p:cNvCxnSpPr>
              <a:cxnSpLocks/>
            </p:cNvCxnSpPr>
            <p:nvPr/>
          </p:nvCxnSpPr>
          <p:spPr>
            <a:xfrm>
              <a:off x="461354" y="546100"/>
              <a:ext cx="0" cy="1686186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1B5AB48-524C-404A-8BD8-E9F58F79EEB6}"/>
                </a:ext>
              </a:extLst>
            </p:cNvPr>
            <p:cNvCxnSpPr/>
            <p:nvPr/>
          </p:nvCxnSpPr>
          <p:spPr>
            <a:xfrm flipH="1">
              <a:off x="4064923" y="594626"/>
              <a:ext cx="886692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53EEE71-9336-4408-9DB3-3620673D3C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262" y="2188719"/>
              <a:ext cx="4488876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9EFFFA8-AEC8-4204-81AE-AEC7D9E465E8}"/>
                </a:ext>
              </a:extLst>
            </p:cNvPr>
            <p:cNvCxnSpPr/>
            <p:nvPr/>
          </p:nvCxnSpPr>
          <p:spPr>
            <a:xfrm>
              <a:off x="4921138" y="551832"/>
              <a:ext cx="0" cy="1680454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797D7876-94BC-49BB-835F-04529FF5637B}"/>
              </a:ext>
            </a:extLst>
          </p:cNvPr>
          <p:cNvSpPr txBox="1"/>
          <p:nvPr/>
        </p:nvSpPr>
        <p:spPr>
          <a:xfrm>
            <a:off x="232756" y="0"/>
            <a:ext cx="8678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cap="all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Learning to observe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A99E5B-2F0E-43BB-9E3F-67326DDCF84F}"/>
              </a:ext>
            </a:extLst>
          </p:cNvPr>
          <p:cNvSpPr txBox="1"/>
          <p:nvPr/>
        </p:nvSpPr>
        <p:spPr>
          <a:xfrm>
            <a:off x="-11518" y="1492717"/>
            <a:ext cx="9167033" cy="212365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Observation is not merely sight; it involves perception.</a:t>
            </a:r>
          </a:p>
          <a:p>
            <a:pPr algn="ctr"/>
            <a:endParaRPr lang="en-US" sz="12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kzidenz Grotesk BE LightCn" panose="020B0506000000000000" pitchFamily="34" charset="0"/>
            </a:endParaRPr>
          </a:p>
          <a:p>
            <a:pPr algn="ctr"/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We must become saturated with the particulars of a passage.</a:t>
            </a:r>
          </a:p>
          <a:p>
            <a:pPr algn="ctr"/>
            <a:endParaRPr lang="en-US" sz="120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kzidenz Grotesk BE LightCn" panose="020B0506000000000000" pitchFamily="34" charset="0"/>
            </a:endParaRPr>
          </a:p>
          <a:p>
            <a:pPr algn="ctr"/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Don’t jump to the interpretive step before practicing good observation!</a:t>
            </a:r>
          </a:p>
        </p:txBody>
      </p:sp>
    </p:spTree>
    <p:extLst>
      <p:ext uri="{BB962C8B-B14F-4D97-AF65-F5344CB8AC3E}">
        <p14:creationId xmlns:p14="http://schemas.microsoft.com/office/powerpoint/2010/main" val="268212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2CBA2C25-BE68-446D-94EC-4F0C2CF01B2B}"/>
              </a:ext>
            </a:extLst>
          </p:cNvPr>
          <p:cNvSpPr txBox="1"/>
          <p:nvPr/>
        </p:nvSpPr>
        <p:spPr>
          <a:xfrm>
            <a:off x="6065636" y="5326719"/>
            <a:ext cx="2741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cap="all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How to Study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7D0FF34-23E6-40DA-A6BA-95EDAB75D17C}"/>
              </a:ext>
            </a:extLst>
          </p:cNvPr>
          <p:cNvSpPr/>
          <p:nvPr/>
        </p:nvSpPr>
        <p:spPr>
          <a:xfrm>
            <a:off x="6065636" y="5619107"/>
            <a:ext cx="274193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cap="all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the Bible</a:t>
            </a:r>
            <a:endParaRPr lang="en-US" sz="1050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45ADD36-422D-4FF3-8F0F-F9D51BD38618}"/>
              </a:ext>
            </a:extLst>
          </p:cNvPr>
          <p:cNvGrpSpPr/>
          <p:nvPr/>
        </p:nvGrpSpPr>
        <p:grpSpPr>
          <a:xfrm>
            <a:off x="6075703" y="5514291"/>
            <a:ext cx="2722973" cy="1101023"/>
            <a:chOff x="432262" y="546100"/>
            <a:chExt cx="4519353" cy="1686186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BE39019-9A84-4FC9-9AA9-731B281F2604}"/>
                </a:ext>
              </a:extLst>
            </p:cNvPr>
            <p:cNvCxnSpPr/>
            <p:nvPr/>
          </p:nvCxnSpPr>
          <p:spPr>
            <a:xfrm flipH="1">
              <a:off x="432262" y="591589"/>
              <a:ext cx="886691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7407C9F-747C-43EE-8AA1-9F16BA302530}"/>
                </a:ext>
              </a:extLst>
            </p:cNvPr>
            <p:cNvCxnSpPr>
              <a:cxnSpLocks/>
            </p:cNvCxnSpPr>
            <p:nvPr/>
          </p:nvCxnSpPr>
          <p:spPr>
            <a:xfrm>
              <a:off x="461354" y="546100"/>
              <a:ext cx="0" cy="1686186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1B5AB48-524C-404A-8BD8-E9F58F79EEB6}"/>
                </a:ext>
              </a:extLst>
            </p:cNvPr>
            <p:cNvCxnSpPr/>
            <p:nvPr/>
          </p:nvCxnSpPr>
          <p:spPr>
            <a:xfrm flipH="1">
              <a:off x="4064923" y="594626"/>
              <a:ext cx="886692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53EEE71-9336-4408-9DB3-3620673D3C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262" y="2188719"/>
              <a:ext cx="4488876" cy="0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9EFFFA8-AEC8-4204-81AE-AEC7D9E465E8}"/>
                </a:ext>
              </a:extLst>
            </p:cNvPr>
            <p:cNvCxnSpPr/>
            <p:nvPr/>
          </p:nvCxnSpPr>
          <p:spPr>
            <a:xfrm>
              <a:off x="4921138" y="551832"/>
              <a:ext cx="0" cy="1680454"/>
            </a:xfrm>
            <a:prstGeom prst="line">
              <a:avLst/>
            </a:prstGeom>
            <a:ln w="5715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797D7876-94BC-49BB-835F-04529FF5637B}"/>
              </a:ext>
            </a:extLst>
          </p:cNvPr>
          <p:cNvSpPr txBox="1"/>
          <p:nvPr/>
        </p:nvSpPr>
        <p:spPr>
          <a:xfrm>
            <a:off x="232756" y="0"/>
            <a:ext cx="8678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cap="all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Learning to observe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A99E5B-2F0E-43BB-9E3F-67326DDCF84F}"/>
              </a:ext>
            </a:extLst>
          </p:cNvPr>
          <p:cNvSpPr txBox="1"/>
          <p:nvPr/>
        </p:nvSpPr>
        <p:spPr>
          <a:xfrm>
            <a:off x="5449280" y="1495770"/>
            <a:ext cx="2466402" cy="230832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Terms/words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Structure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Literary form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LightCn" panose="020B0506000000000000" pitchFamily="34" charset="0"/>
              </a:rPr>
              <a:t>Atmosphere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DFEE5F-3353-4B8E-B784-C8A171DCF1BC}"/>
              </a:ext>
            </a:extLst>
          </p:cNvPr>
          <p:cNvSpPr/>
          <p:nvPr/>
        </p:nvSpPr>
        <p:spPr>
          <a:xfrm>
            <a:off x="1228318" y="2265212"/>
            <a:ext cx="40116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Cn" panose="020B0506000000000000" pitchFamily="34" charset="0"/>
              </a:rPr>
              <a:t>Four areas to observe:</a:t>
            </a:r>
          </a:p>
        </p:txBody>
      </p:sp>
    </p:spTree>
    <p:extLst>
      <p:ext uri="{BB962C8B-B14F-4D97-AF65-F5344CB8AC3E}">
        <p14:creationId xmlns:p14="http://schemas.microsoft.com/office/powerpoint/2010/main" val="230373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3" grpId="0"/>
    </p:bld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1768</TotalTime>
  <Words>159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Akzidenz Grotesk BE Cn</vt:lpstr>
      <vt:lpstr>Akzidenz Grotesk BE LightCn</vt:lpstr>
      <vt:lpstr>Akzidenz Grotesk BE MdCn</vt:lpstr>
      <vt:lpstr>Arial</vt:lpstr>
      <vt:lpstr>Calibri</vt:lpstr>
      <vt:lpstr>Calibri Light</vt:lpstr>
      <vt:lpstr>Wingdings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103</cp:revision>
  <dcterms:created xsi:type="dcterms:W3CDTF">2018-01-07T03:09:04Z</dcterms:created>
  <dcterms:modified xsi:type="dcterms:W3CDTF">2018-04-26T23:43:14Z</dcterms:modified>
</cp:coreProperties>
</file>